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2" r:id="rId7"/>
    <p:sldId id="263" r:id="rId8"/>
    <p:sldId id="270" r:id="rId9"/>
    <p:sldId id="271" r:id="rId10"/>
    <p:sldId id="264" r:id="rId11"/>
    <p:sldId id="272" r:id="rId12"/>
    <p:sldId id="265" r:id="rId13"/>
    <p:sldId id="266" r:id="rId14"/>
    <p:sldId id="273" r:id="rId15"/>
    <p:sldId id="267" r:id="rId16"/>
    <p:sldId id="268" r:id="rId17"/>
    <p:sldId id="269" r:id="rId18"/>
    <p:sldId id="275" r:id="rId19"/>
    <p:sldId id="261" r:id="rId2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66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77" d="100"/>
          <a:sy n="77" d="100"/>
        </p:scale>
        <p:origin x="-102" y="-1038"/>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905000"/>
            <a:ext cx="7543800" cy="2593975"/>
          </a:xfrm>
        </p:spPr>
        <p:txBody>
          <a:bodyPr anchor="b"/>
          <a:lstStyle>
            <a:lvl1pPr>
              <a:defRPr sz="6600">
                <a:ln>
                  <a:noFill/>
                </a:ln>
                <a:solidFill>
                  <a:schemeClr val="tx2"/>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685800" y="4572000"/>
            <a:ext cx="6461760" cy="1066800"/>
          </a:xfrm>
        </p:spPr>
        <p:txBody>
          <a:bodyPr anchor="t">
            <a:normAutofit/>
          </a:bodyPr>
          <a:lstStyle>
            <a:lvl1pPr marL="0" indent="0" algn="l">
              <a:buNone/>
              <a:defRPr sz="20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E56C6546-2726-4286-B4F8-86A9B2E14F53}" type="datetimeFigureOut">
              <a:rPr lang="en-US" smtClean="0"/>
              <a:t>5/13/2013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24C554B-EEA6-4D24-8FF8-33D3D28A8349}"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56C6546-2726-4286-B4F8-86A9B2E14F53}" type="datetimeFigureOut">
              <a:rPr lang="en-US" smtClean="0"/>
              <a:t>5/13/2013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24C554B-EEA6-4D24-8FF8-33D3D28A8349}"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1752600" cy="5851525"/>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56C6546-2726-4286-B4F8-86A9B2E14F53}" type="datetimeFigureOut">
              <a:rPr lang="en-US" smtClean="0"/>
              <a:t>5/13/2013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24C554B-EEA6-4D24-8FF8-33D3D28A8349}"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56C6546-2726-4286-B4F8-86A9B2E14F53}" type="datetimeFigureOut">
              <a:rPr lang="en-US" smtClean="0"/>
              <a:t>5/13/2013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24C554B-EEA6-4D24-8FF8-33D3D28A8349}"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5486400"/>
            <a:ext cx="7659687" cy="1168400"/>
          </a:xfrm>
        </p:spPr>
        <p:txBody>
          <a:bodyPr anchor="t"/>
          <a:lstStyle>
            <a:lvl1pPr algn="l">
              <a:defRPr sz="36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722313" y="3852863"/>
            <a:ext cx="6135687" cy="1633538"/>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56C6546-2726-4286-B4F8-86A9B2E14F53}" type="datetimeFigureOut">
              <a:rPr lang="en-US" smtClean="0"/>
              <a:t>5/13/2013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24C554B-EEA6-4D24-8FF8-33D3D28A8349}"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536192"/>
            <a:ext cx="3657600" cy="45902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419600" y="1536192"/>
            <a:ext cx="3657600" cy="45902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E56C6546-2726-4286-B4F8-86A9B2E14F53}" type="datetimeFigureOut">
              <a:rPr lang="en-US" smtClean="0"/>
              <a:t>5/13/2013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24C554B-EEA6-4D24-8FF8-33D3D28A8349}"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3657600" cy="639762"/>
          </a:xfrm>
        </p:spPr>
        <p:txBody>
          <a:bodyPr anchor="b">
            <a:noAutofit/>
          </a:bodyPr>
          <a:lstStyle>
            <a:lvl1pPr marL="0" indent="0" algn="ctr">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365760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419600" y="1535113"/>
            <a:ext cx="3657600" cy="639762"/>
          </a:xfrm>
        </p:spPr>
        <p:txBody>
          <a:bodyPr anchor="b">
            <a:noAutofit/>
          </a:bodyPr>
          <a:lstStyle>
            <a:lvl1pPr marL="0" indent="0" algn="ctr">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419600" y="2174875"/>
            <a:ext cx="365760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E56C6546-2726-4286-B4F8-86A9B2E14F53}" type="datetimeFigureOut">
              <a:rPr lang="en-US" smtClean="0"/>
              <a:t>5/13/2013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24C554B-EEA6-4D24-8FF8-33D3D28A8349}"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E56C6546-2726-4286-B4F8-86A9B2E14F53}" type="datetimeFigureOut">
              <a:rPr lang="en-US" smtClean="0"/>
              <a:t>5/13/2013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24C554B-EEA6-4D24-8FF8-33D3D28A8349}"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56C6546-2726-4286-B4F8-86A9B2E14F53}" type="datetimeFigureOut">
              <a:rPr lang="en-US" smtClean="0"/>
              <a:t>5/13/2013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24C554B-EEA6-4D24-8FF8-33D3D28A8349}"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4801" y="5495544"/>
            <a:ext cx="7772400" cy="594360"/>
          </a:xfrm>
        </p:spPr>
        <p:txBody>
          <a:bodyPr anchor="b"/>
          <a:lstStyle>
            <a:lvl1pPr algn="ctr">
              <a:defRPr sz="2200" b="1"/>
            </a:lvl1pPr>
          </a:lstStyle>
          <a:p>
            <a:r>
              <a:rPr lang="en-US" smtClean="0"/>
              <a:t>Click to edit Master title style</a:t>
            </a:r>
            <a:endParaRPr lang="en-US" dirty="0"/>
          </a:p>
        </p:txBody>
      </p:sp>
      <p:sp>
        <p:nvSpPr>
          <p:cNvPr id="4" name="Text Placeholder 3"/>
          <p:cNvSpPr>
            <a:spLocks noGrp="1"/>
          </p:cNvSpPr>
          <p:nvPr>
            <p:ph type="body" sz="half" idx="2"/>
          </p:nvPr>
        </p:nvSpPr>
        <p:spPr>
          <a:xfrm>
            <a:off x="304799" y="6096000"/>
            <a:ext cx="7772401" cy="6096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56C6546-2726-4286-B4F8-86A9B2E14F53}" type="datetimeFigureOut">
              <a:rPr lang="en-US" smtClean="0"/>
              <a:t>5/13/2013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24C554B-EEA6-4D24-8FF8-33D3D28A8349}" type="slidenum">
              <a:rPr lang="en-US" smtClean="0"/>
              <a:t>‹#›</a:t>
            </a:fld>
            <a:endParaRPr lang="en-US"/>
          </a:p>
        </p:txBody>
      </p:sp>
      <p:sp>
        <p:nvSpPr>
          <p:cNvPr id="9" name="Content Placeholder 8"/>
          <p:cNvSpPr>
            <a:spLocks noGrp="1"/>
          </p:cNvSpPr>
          <p:nvPr>
            <p:ph sz="quarter" idx="13"/>
          </p:nvPr>
        </p:nvSpPr>
        <p:spPr>
          <a:xfrm>
            <a:off x="304800" y="381000"/>
            <a:ext cx="7772400" cy="494284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1752" y="5495278"/>
            <a:ext cx="7772400" cy="594626"/>
          </a:xfrm>
        </p:spPr>
        <p:txBody>
          <a:bodyPr anchor="b"/>
          <a:lstStyle>
            <a:lvl1pPr algn="ctr">
              <a:defRPr sz="2200" b="1">
                <a:ln>
                  <a:noFill/>
                </a:ln>
                <a:solidFill>
                  <a:schemeClr val="tx2"/>
                </a:solidFill>
              </a:defRPr>
            </a:lvl1pPr>
          </a:lstStyle>
          <a:p>
            <a:r>
              <a:rPr lang="en-US" smtClean="0"/>
              <a:t>Click to edit Master title style</a:t>
            </a:r>
            <a:endParaRPr lang="en-US" dirty="0"/>
          </a:p>
        </p:txBody>
      </p:sp>
      <p:sp>
        <p:nvSpPr>
          <p:cNvPr id="3" name="Picture Placeholder 2"/>
          <p:cNvSpPr>
            <a:spLocks noGrp="1"/>
          </p:cNvSpPr>
          <p:nvPr>
            <p:ph type="pic" idx="1"/>
          </p:nvPr>
        </p:nvSpPr>
        <p:spPr>
          <a:xfrm>
            <a:off x="0" y="0"/>
            <a:ext cx="8458200" cy="54864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301752" y="6096000"/>
            <a:ext cx="7772400" cy="612648"/>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8" name="Date Placeholder 7"/>
          <p:cNvSpPr>
            <a:spLocks noGrp="1"/>
          </p:cNvSpPr>
          <p:nvPr>
            <p:ph type="dt" sz="half" idx="10"/>
          </p:nvPr>
        </p:nvSpPr>
        <p:spPr/>
        <p:txBody>
          <a:bodyPr/>
          <a:lstStyle/>
          <a:p>
            <a:fld id="{E56C6546-2726-4286-B4F8-86A9B2E14F53}" type="datetimeFigureOut">
              <a:rPr lang="en-US" smtClean="0"/>
              <a:t>5/13/2013</a:t>
            </a:fld>
            <a:endParaRPr lang="en-US"/>
          </a:p>
        </p:txBody>
      </p:sp>
      <p:sp>
        <p:nvSpPr>
          <p:cNvPr id="9" name="Slide Number Placeholder 8"/>
          <p:cNvSpPr>
            <a:spLocks noGrp="1"/>
          </p:cNvSpPr>
          <p:nvPr>
            <p:ph type="sldNum" sz="quarter" idx="11"/>
          </p:nvPr>
        </p:nvSpPr>
        <p:spPr/>
        <p:txBody>
          <a:bodyPr/>
          <a:lstStyle/>
          <a:p>
            <a:fld id="{824C554B-EEA6-4D24-8FF8-33D3D28A8349}" type="slidenum">
              <a:rPr lang="en-US" smtClean="0"/>
              <a:t>‹#›</a:t>
            </a:fld>
            <a:endParaRPr lang="en-US"/>
          </a:p>
        </p:txBody>
      </p:sp>
      <p:sp>
        <p:nvSpPr>
          <p:cNvPr id="10" name="Footer Placeholder 9"/>
          <p:cNvSpPr>
            <a:spLocks noGrp="1"/>
          </p:cNvSpPr>
          <p:nvPr>
            <p:ph type="ftr" sz="quarter" idx="12"/>
          </p:nvPr>
        </p:nvSpPr>
        <p:spPr/>
        <p:txBody>
          <a:bodyPr/>
          <a:lstStyle/>
          <a:p>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7620000" cy="1143000"/>
          </a:xfrm>
          <a:prstGeom prst="rect">
            <a:avLst/>
          </a:prstGeom>
        </p:spPr>
        <p:txBody>
          <a:bodyPr vert="horz" lIns="91440" tIns="45720" rIns="91440" bIns="45720" rtlCol="0" anchor="ctr">
            <a:no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600200"/>
            <a:ext cx="7620000" cy="48006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Rectangle 6"/>
          <p:cNvSpPr/>
          <p:nvPr/>
        </p:nvSpPr>
        <p:spPr>
          <a:xfrm>
            <a:off x="8458200" y="0"/>
            <a:ext cx="6858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8458200" y="5486400"/>
            <a:ext cx="685800" cy="685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4"/>
          </p:nvPr>
        </p:nvSpPr>
        <p:spPr>
          <a:xfrm>
            <a:off x="8531788" y="5648960"/>
            <a:ext cx="548640" cy="396240"/>
          </a:xfrm>
          <a:prstGeom prst="bracketPair">
            <a:avLst>
              <a:gd name="adj" fmla="val 17949"/>
            </a:avLst>
          </a:prstGeom>
          <a:ln w="19050">
            <a:solidFill>
              <a:srgbClr val="FFFFFF"/>
            </a:solidFill>
          </a:ln>
        </p:spPr>
        <p:txBody>
          <a:bodyPr vert="horz" lIns="0" tIns="0" rIns="0" bIns="0" rtlCol="0" anchor="ctr"/>
          <a:lstStyle>
            <a:lvl1pPr algn="ctr">
              <a:defRPr sz="1800">
                <a:solidFill>
                  <a:srgbClr val="FFFFFF"/>
                </a:solidFill>
              </a:defRPr>
            </a:lvl1pPr>
          </a:lstStyle>
          <a:p>
            <a:fld id="{824C554B-EEA6-4D24-8FF8-33D3D28A8349}" type="slidenum">
              <a:rPr lang="en-US" smtClean="0"/>
              <a:t>‹#›</a:t>
            </a:fld>
            <a:endParaRPr lang="en-US"/>
          </a:p>
        </p:txBody>
      </p:sp>
      <p:sp>
        <p:nvSpPr>
          <p:cNvPr id="5" name="Footer Placeholder 4"/>
          <p:cNvSpPr>
            <a:spLocks noGrp="1"/>
          </p:cNvSpPr>
          <p:nvPr>
            <p:ph type="ftr" sz="quarter" idx="3"/>
          </p:nvPr>
        </p:nvSpPr>
        <p:spPr>
          <a:xfrm rot="16200000">
            <a:off x="7586910" y="4048760"/>
            <a:ext cx="2367281" cy="365760"/>
          </a:xfrm>
          <a:prstGeom prst="rect">
            <a:avLst/>
          </a:prstGeom>
        </p:spPr>
        <p:txBody>
          <a:bodyPr vert="horz" lIns="91440" tIns="45720" rIns="91440" bIns="45720" rtlCol="0" anchor="ctr"/>
          <a:lstStyle>
            <a:lvl1pPr algn="r">
              <a:defRPr sz="1200">
                <a:solidFill>
                  <a:schemeClr val="bg2"/>
                </a:solidFill>
              </a:defRPr>
            </a:lvl1pPr>
          </a:lstStyle>
          <a:p>
            <a:endParaRPr lang="en-US"/>
          </a:p>
        </p:txBody>
      </p:sp>
      <p:sp>
        <p:nvSpPr>
          <p:cNvPr id="4" name="Date Placeholder 3"/>
          <p:cNvSpPr>
            <a:spLocks noGrp="1"/>
          </p:cNvSpPr>
          <p:nvPr>
            <p:ph type="dt" sz="half" idx="2"/>
          </p:nvPr>
        </p:nvSpPr>
        <p:spPr>
          <a:xfrm rot="16200000">
            <a:off x="7551351" y="1645920"/>
            <a:ext cx="2438399" cy="365760"/>
          </a:xfrm>
          <a:prstGeom prst="rect">
            <a:avLst/>
          </a:prstGeom>
        </p:spPr>
        <p:txBody>
          <a:bodyPr vert="horz" lIns="91440" tIns="45720" rIns="91440" bIns="45720" rtlCol="0" anchor="ctr"/>
          <a:lstStyle>
            <a:lvl1pPr algn="l">
              <a:defRPr sz="1200">
                <a:solidFill>
                  <a:schemeClr val="bg2"/>
                </a:solidFill>
              </a:defRPr>
            </a:lvl1pPr>
          </a:lstStyle>
          <a:p>
            <a:fld id="{E56C6546-2726-4286-B4F8-86A9B2E14F53}" type="datetimeFigureOut">
              <a:rPr lang="en-US" smtClean="0"/>
              <a:t>5/13/2013</a:t>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spcBef>
          <a:spcPct val="0"/>
        </a:spcBef>
        <a:buNone/>
        <a:defRPr sz="4600" kern="1200" cap="none" spc="-100" baseline="0">
          <a:ln>
            <a:noFill/>
          </a:ln>
          <a:solidFill>
            <a:schemeClr val="tx2"/>
          </a:solidFill>
          <a:effectLst/>
          <a:latin typeface="+mj-lt"/>
          <a:ea typeface="+mj-ea"/>
          <a:cs typeface="+mj-cs"/>
        </a:defRPr>
      </a:lvl1pPr>
    </p:titleStyle>
    <p:bodyStyle>
      <a:lvl1pPr marL="342900" indent="-228600" algn="l" defTabSz="914400" rtl="0" eaLnBrk="1" latinLnBrk="0" hangingPunct="1">
        <a:spcBef>
          <a:spcPct val="20000"/>
        </a:spcBef>
        <a:buClr>
          <a:schemeClr val="accent1"/>
        </a:buClr>
        <a:buFont typeface="Arial" pitchFamily="34" charset="0"/>
        <a:buChar char="•"/>
        <a:defRPr sz="2200" kern="1200">
          <a:solidFill>
            <a:schemeClr val="tx1"/>
          </a:solidFill>
          <a:latin typeface="+mn-lt"/>
          <a:ea typeface="+mn-ea"/>
          <a:cs typeface="+mn-cs"/>
        </a:defRPr>
      </a:lvl1pPr>
      <a:lvl2pPr marL="640080" indent="-228600" algn="l" defTabSz="914400" rtl="0" eaLnBrk="1" latinLnBrk="0" hangingPunct="1">
        <a:spcBef>
          <a:spcPct val="20000"/>
        </a:spcBef>
        <a:buClr>
          <a:schemeClr val="accent2"/>
        </a:buClr>
        <a:buFont typeface="Arial" pitchFamily="34" charset="0"/>
        <a:buChar char="•"/>
        <a:defRPr sz="2000" kern="1200">
          <a:solidFill>
            <a:schemeClr val="tx1"/>
          </a:solidFill>
          <a:latin typeface="+mn-lt"/>
          <a:ea typeface="+mn-ea"/>
          <a:cs typeface="+mn-cs"/>
        </a:defRPr>
      </a:lvl2pPr>
      <a:lvl3pPr marL="1005840" indent="-228600" algn="l" defTabSz="914400" rtl="0" eaLnBrk="1" latinLnBrk="0" hangingPunct="1">
        <a:spcBef>
          <a:spcPct val="20000"/>
        </a:spcBef>
        <a:buClr>
          <a:schemeClr val="accent3"/>
        </a:buClr>
        <a:buFont typeface="Arial" pitchFamily="34" charset="0"/>
        <a:buChar char="•"/>
        <a:defRPr sz="1800" kern="1200">
          <a:solidFill>
            <a:schemeClr val="tx1"/>
          </a:solidFill>
          <a:latin typeface="+mn-lt"/>
          <a:ea typeface="+mn-ea"/>
          <a:cs typeface="+mn-cs"/>
        </a:defRPr>
      </a:lvl3pPr>
      <a:lvl4pPr marL="1280160" indent="-228600" algn="l" defTabSz="914400" rtl="0" eaLnBrk="1" latinLnBrk="0" hangingPunct="1">
        <a:spcBef>
          <a:spcPct val="20000"/>
        </a:spcBef>
        <a:buClr>
          <a:schemeClr val="accent4"/>
        </a:buClr>
        <a:buFont typeface="Arial" pitchFamily="34" charset="0"/>
        <a:buChar char="•"/>
        <a:defRPr sz="1600" kern="1200">
          <a:solidFill>
            <a:schemeClr val="tx1"/>
          </a:solidFill>
          <a:latin typeface="+mn-lt"/>
          <a:ea typeface="+mn-ea"/>
          <a:cs typeface="+mn-cs"/>
        </a:defRPr>
      </a:lvl4pPr>
      <a:lvl5pPr marL="1554480" indent="-228600" algn="l" defTabSz="914400" rtl="0" eaLnBrk="1" latinLnBrk="0" hangingPunct="1">
        <a:spcBef>
          <a:spcPct val="20000"/>
        </a:spcBef>
        <a:buClr>
          <a:schemeClr val="accent5"/>
        </a:buClr>
        <a:buFont typeface="Arial" pitchFamily="34" charset="0"/>
        <a:buChar char="•"/>
        <a:defRPr sz="1400" kern="1200" baseline="0">
          <a:solidFill>
            <a:schemeClr val="tx1"/>
          </a:solidFill>
          <a:latin typeface="+mn-lt"/>
          <a:ea typeface="+mn-ea"/>
          <a:cs typeface="+mn-cs"/>
        </a:defRPr>
      </a:lvl5pPr>
      <a:lvl6pPr marL="1737360" indent="-182880" algn="l" defTabSz="914400" rtl="0" eaLnBrk="1" latinLnBrk="0" hangingPunct="1">
        <a:spcBef>
          <a:spcPct val="20000"/>
        </a:spcBef>
        <a:buClr>
          <a:schemeClr val="accent1"/>
        </a:buClr>
        <a:buFont typeface="Arial" pitchFamily="34" charset="0"/>
        <a:buChar char="•"/>
        <a:defRPr sz="1400" kern="1200" baseline="0">
          <a:solidFill>
            <a:schemeClr val="tx1"/>
          </a:solidFill>
          <a:latin typeface="+mn-lt"/>
          <a:ea typeface="+mn-ea"/>
          <a:cs typeface="+mn-cs"/>
        </a:defRPr>
      </a:lvl6pPr>
      <a:lvl7pPr marL="1920240" indent="-182880" algn="l" defTabSz="914400" rtl="0" eaLnBrk="1" latinLnBrk="0" hangingPunct="1">
        <a:spcBef>
          <a:spcPct val="20000"/>
        </a:spcBef>
        <a:buClr>
          <a:schemeClr val="accent2"/>
        </a:buClr>
        <a:buFont typeface="Arial" pitchFamily="34" charset="0"/>
        <a:buChar char="•"/>
        <a:defRPr sz="1400" kern="1200">
          <a:solidFill>
            <a:schemeClr val="tx1"/>
          </a:solidFill>
          <a:latin typeface="+mn-lt"/>
          <a:ea typeface="+mn-ea"/>
          <a:cs typeface="+mn-cs"/>
        </a:defRPr>
      </a:lvl7pPr>
      <a:lvl8pPr marL="2103120" indent="-182880" algn="l" defTabSz="914400" rtl="0" eaLnBrk="1" latinLnBrk="0" hangingPunct="1">
        <a:spcBef>
          <a:spcPct val="20000"/>
        </a:spcBef>
        <a:buClr>
          <a:schemeClr val="accent3"/>
        </a:buClr>
        <a:buFont typeface="Arial" pitchFamily="34" charset="0"/>
        <a:buChar char="•"/>
        <a:defRPr sz="1400" kern="1200">
          <a:solidFill>
            <a:schemeClr val="tx1"/>
          </a:solidFill>
          <a:latin typeface="+mn-lt"/>
          <a:ea typeface="+mn-ea"/>
          <a:cs typeface="+mn-cs"/>
        </a:defRPr>
      </a:lvl8pPr>
      <a:lvl9pPr marL="2286000" indent="-182880" algn="l" defTabSz="914400" rtl="0" eaLnBrk="1" latinLnBrk="0" hangingPunct="1">
        <a:spcBef>
          <a:spcPct val="20000"/>
        </a:spcBef>
        <a:buClr>
          <a:schemeClr val="accent4"/>
        </a:buClr>
        <a:buFont typeface="Arial"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jpeg"/></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jpeg"/></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6.jpeg"/></Relationships>
</file>

<file path=ppt/slides/_rels/slide19.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2.xml"/><Relationship Id="rId5" Type="http://schemas.openxmlformats.org/officeDocument/2006/relationships/image" Target="../media/image30.jpeg"/><Relationship Id="rId4" Type="http://schemas.openxmlformats.org/officeDocument/2006/relationships/image" Target="../media/image29.jpeg"/></Relationships>
</file>

<file path=ppt/slides/_rels/slide2.xml.rels><?xml version="1.0" encoding="UTF-8" standalone="yes"?>
<Relationships xmlns="http://schemas.openxmlformats.org/package/2006/relationships"><Relationship Id="rId8" Type="http://schemas.openxmlformats.org/officeDocument/2006/relationships/slide" Target="slide14.xml"/><Relationship Id="rId13" Type="http://schemas.openxmlformats.org/officeDocument/2006/relationships/image" Target="../media/image3.jpeg"/><Relationship Id="rId3" Type="http://schemas.openxmlformats.org/officeDocument/2006/relationships/slide" Target="slide5.xml"/><Relationship Id="rId7" Type="http://schemas.openxmlformats.org/officeDocument/2006/relationships/slide" Target="slide13.xml"/><Relationship Id="rId12" Type="http://schemas.openxmlformats.org/officeDocument/2006/relationships/slide" Target="slide19.xml"/><Relationship Id="rId2" Type="http://schemas.openxmlformats.org/officeDocument/2006/relationships/slide" Target="slide3.xml"/><Relationship Id="rId1" Type="http://schemas.openxmlformats.org/officeDocument/2006/relationships/slideLayout" Target="../slideLayouts/slideLayout2.xml"/><Relationship Id="rId6" Type="http://schemas.openxmlformats.org/officeDocument/2006/relationships/slide" Target="slide12.xml"/><Relationship Id="rId11" Type="http://schemas.openxmlformats.org/officeDocument/2006/relationships/slide" Target="slide17.xml"/><Relationship Id="rId5" Type="http://schemas.openxmlformats.org/officeDocument/2006/relationships/slide" Target="slide10.xml"/><Relationship Id="rId10" Type="http://schemas.openxmlformats.org/officeDocument/2006/relationships/slide" Target="slide16.xml"/><Relationship Id="rId4" Type="http://schemas.openxmlformats.org/officeDocument/2006/relationships/slide" Target="slide7.xml"/><Relationship Id="rId9" Type="http://schemas.openxmlformats.org/officeDocument/2006/relationships/slide" Target="slide15.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slide" Target="slide8.xml"/><Relationship Id="rId1" Type="http://schemas.openxmlformats.org/officeDocument/2006/relationships/slideLayout" Target="../slideLayouts/slideLayout2.xml"/><Relationship Id="rId5" Type="http://schemas.openxmlformats.org/officeDocument/2006/relationships/image" Target="../media/image8.jpeg"/><Relationship Id="rId4" Type="http://schemas.openxmlformats.org/officeDocument/2006/relationships/slide" Target="slide10.xml"/></Relationships>
</file>

<file path=ppt/slides/_rels/slide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682625"/>
            <a:ext cx="5410200" cy="2593975"/>
          </a:xfrm>
        </p:spPr>
        <p:txBody>
          <a:bodyPr/>
          <a:lstStyle/>
          <a:p>
            <a:pPr algn="ctr"/>
            <a:r>
              <a:rPr lang="en-US" dirty="0" smtClean="0"/>
              <a:t>Simple</a:t>
            </a:r>
            <a:br>
              <a:rPr lang="en-US" dirty="0" smtClean="0"/>
            </a:br>
            <a:r>
              <a:rPr lang="en-US" dirty="0" smtClean="0"/>
              <a:t>Operation</a:t>
            </a:r>
            <a:br>
              <a:rPr lang="en-US" dirty="0" smtClean="0"/>
            </a:br>
            <a:r>
              <a:rPr lang="en-US" dirty="0" smtClean="0"/>
              <a:t>Manual</a:t>
            </a:r>
            <a:endParaRPr lang="en-US" dirty="0"/>
          </a:p>
        </p:txBody>
      </p:sp>
      <p:sp>
        <p:nvSpPr>
          <p:cNvPr id="3" name="Subtitle 2"/>
          <p:cNvSpPr>
            <a:spLocks noGrp="1"/>
          </p:cNvSpPr>
          <p:nvPr>
            <p:ph type="subTitle" idx="1"/>
          </p:nvPr>
        </p:nvSpPr>
        <p:spPr>
          <a:xfrm>
            <a:off x="381000" y="3276600"/>
            <a:ext cx="6461760" cy="1066800"/>
          </a:xfrm>
        </p:spPr>
        <p:txBody>
          <a:bodyPr/>
          <a:lstStyle/>
          <a:p>
            <a:r>
              <a:rPr lang="en-US" dirty="0" smtClean="0"/>
              <a:t>For Robotic Unicycle Demo</a:t>
            </a:r>
          </a:p>
          <a:p>
            <a:r>
              <a:rPr lang="en-US" dirty="0" smtClean="0"/>
              <a:t>Team G</a:t>
            </a:r>
            <a:endParaRPr lang="en-US" dirty="0"/>
          </a:p>
        </p:txBody>
      </p:sp>
      <p:pic>
        <p:nvPicPr>
          <p:cNvPr id="1026" name="Picture 2" descr="C:\Users\whitemrj\Pictures\EOS\2013-05-01\IMG_2980.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5400000">
            <a:off x="2755728" y="1143858"/>
            <a:ext cx="6856971" cy="45713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063883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Assembly</a:t>
            </a:r>
          </a:p>
        </p:txBody>
      </p:sp>
      <p:sp>
        <p:nvSpPr>
          <p:cNvPr id="3" name="Content Placeholder 2"/>
          <p:cNvSpPr>
            <a:spLocks noGrp="1"/>
          </p:cNvSpPr>
          <p:nvPr>
            <p:ph idx="1"/>
          </p:nvPr>
        </p:nvSpPr>
        <p:spPr/>
        <p:txBody>
          <a:bodyPr/>
          <a:lstStyle/>
          <a:p>
            <a:r>
              <a:rPr lang="en-US" dirty="0" smtClean="0"/>
              <a:t>Electronics</a:t>
            </a:r>
          </a:p>
          <a:p>
            <a:pPr lvl="1"/>
            <a:r>
              <a:rPr lang="en-US" dirty="0" smtClean="0"/>
              <a:t>Electronics assembly is constructed set of lose</a:t>
            </a:r>
            <a:br>
              <a:rPr lang="en-US" dirty="0" smtClean="0"/>
            </a:br>
            <a:r>
              <a:rPr lang="en-US" dirty="0" smtClean="0"/>
              <a:t>wiring and slaked cables. This was intended to allow the components to have a tolerance of adjustability when fine tuning the center of gravity of the entire robot.</a:t>
            </a:r>
          </a:p>
          <a:p>
            <a:pPr lvl="1"/>
            <a:r>
              <a:rPr lang="en-US" dirty="0" smtClean="0"/>
              <a:t>Providing power are to 12 V 7.5 </a:t>
            </a:r>
            <a:r>
              <a:rPr lang="en-US" dirty="0" err="1" smtClean="0"/>
              <a:t>Ahr</a:t>
            </a:r>
            <a:r>
              <a:rPr lang="en-US" dirty="0" smtClean="0"/>
              <a:t> sealed lead acid batteries in series to create a combined 24 V supply. This voltage range is suitable for the </a:t>
            </a:r>
            <a:r>
              <a:rPr lang="en-US" dirty="0" err="1" smtClean="0"/>
              <a:t>cRIO</a:t>
            </a:r>
            <a:r>
              <a:rPr lang="en-US" dirty="0" smtClean="0"/>
              <a:t> and </a:t>
            </a:r>
            <a:r>
              <a:rPr lang="en-US" dirty="0" err="1" smtClean="0"/>
              <a:t>RoboteQ</a:t>
            </a:r>
            <a:r>
              <a:rPr lang="en-US" dirty="0" smtClean="0"/>
              <a:t> controller operation. In series with the 24 V supply is a 70 A circuit breaker to protect the batteries and electronics accidental short-circuits and excessive current draw.</a:t>
            </a:r>
          </a:p>
          <a:p>
            <a:pPr lvl="1"/>
            <a:r>
              <a:rPr lang="en-US" dirty="0" smtClean="0"/>
              <a:t>Smaller electronics such as the Inertial Measurement Unit and Wi-Fi router are powered off from an onboard 12 V out DC </a:t>
            </a:r>
            <a:r>
              <a:rPr lang="en-US" dirty="0" err="1" smtClean="0"/>
              <a:t>DC</a:t>
            </a:r>
            <a:r>
              <a:rPr lang="en-US" dirty="0" smtClean="0"/>
              <a:t> converter and the </a:t>
            </a:r>
            <a:r>
              <a:rPr lang="en-US" dirty="0" err="1" smtClean="0"/>
              <a:t>cRIO’s</a:t>
            </a:r>
            <a:r>
              <a:rPr lang="en-US" dirty="0" smtClean="0"/>
              <a:t> 5 V USB supply respectively.</a:t>
            </a:r>
            <a:endParaRPr lang="en-US" dirty="0"/>
          </a:p>
          <a:p>
            <a:pPr lvl="1"/>
            <a:endParaRPr lang="en-US" dirty="0" smtClean="0"/>
          </a:p>
          <a:p>
            <a:endParaRPr lang="en-US" dirty="0"/>
          </a:p>
        </p:txBody>
      </p:sp>
      <p:pic>
        <p:nvPicPr>
          <p:cNvPr id="8196" name="Picture 4" descr="C:\Users\whitemrj\Downloads\774880_356173304489542_174424036_o (1).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48400" y="140043"/>
            <a:ext cx="2743200" cy="2057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497022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Assembly</a:t>
            </a:r>
          </a:p>
        </p:txBody>
      </p:sp>
      <p:sp>
        <p:nvSpPr>
          <p:cNvPr id="3" name="Content Placeholder 2"/>
          <p:cNvSpPr>
            <a:spLocks noGrp="1"/>
          </p:cNvSpPr>
          <p:nvPr>
            <p:ph idx="1"/>
          </p:nvPr>
        </p:nvSpPr>
        <p:spPr>
          <a:xfrm>
            <a:off x="228600" y="1600200"/>
            <a:ext cx="4267201" cy="4800600"/>
          </a:xfrm>
        </p:spPr>
        <p:txBody>
          <a:bodyPr/>
          <a:lstStyle/>
          <a:p>
            <a:r>
              <a:rPr lang="en-US" dirty="0" smtClean="0"/>
              <a:t>Electronics</a:t>
            </a:r>
          </a:p>
          <a:p>
            <a:pPr lvl="1"/>
            <a:r>
              <a:rPr lang="en-US" dirty="0" smtClean="0"/>
              <a:t>National Instruments </a:t>
            </a:r>
            <a:r>
              <a:rPr lang="en-US" dirty="0" err="1" smtClean="0"/>
              <a:t>cRIO</a:t>
            </a:r>
            <a:endParaRPr lang="en-US" dirty="0" smtClean="0"/>
          </a:p>
          <a:p>
            <a:pPr lvl="1"/>
            <a:r>
              <a:rPr lang="en-US" dirty="0" smtClean="0"/>
              <a:t>The </a:t>
            </a:r>
            <a:r>
              <a:rPr lang="en-US" dirty="0" err="1" smtClean="0"/>
              <a:t>cRIO</a:t>
            </a:r>
            <a:r>
              <a:rPr lang="en-US" dirty="0" smtClean="0"/>
              <a:t> uses several communication interfaces.</a:t>
            </a:r>
          </a:p>
          <a:p>
            <a:pPr lvl="1"/>
            <a:r>
              <a:rPr lang="en-US" dirty="0" smtClean="0"/>
              <a:t>The Ethernet port 1 is used to program the real-time platform over the wireless network.</a:t>
            </a:r>
          </a:p>
          <a:p>
            <a:pPr lvl="1"/>
            <a:r>
              <a:rPr lang="en-US" dirty="0" smtClean="0"/>
              <a:t>And RS-232 to communicate with the IMU and </a:t>
            </a:r>
            <a:r>
              <a:rPr lang="en-US" dirty="0" err="1" smtClean="0"/>
              <a:t>RoboteQ</a:t>
            </a:r>
            <a:r>
              <a:rPr lang="en-US" dirty="0" smtClean="0"/>
              <a:t> over the internal and external 9870 serial connections respectively.</a:t>
            </a:r>
            <a:endParaRPr lang="en-US" dirty="0"/>
          </a:p>
          <a:p>
            <a:pPr lvl="1"/>
            <a:endParaRPr lang="en-US" dirty="0" smtClean="0"/>
          </a:p>
          <a:p>
            <a:endParaRPr lang="en-US" dirty="0"/>
          </a:p>
        </p:txBody>
      </p:sp>
      <p:grpSp>
        <p:nvGrpSpPr>
          <p:cNvPr id="4" name="Group 3"/>
          <p:cNvGrpSpPr/>
          <p:nvPr/>
        </p:nvGrpSpPr>
        <p:grpSpPr>
          <a:xfrm>
            <a:off x="4495801" y="0"/>
            <a:ext cx="4644292" cy="6858000"/>
            <a:chOff x="4038600" y="0"/>
            <a:chExt cx="4415693" cy="6472957"/>
          </a:xfrm>
        </p:grpSpPr>
        <p:pic>
          <p:nvPicPr>
            <p:cNvPr id="8194" name="Picture 2" descr="C:\Users\whitemrj\Pictures\EOS\2012-10-10\IMG_2529.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6349" t="22863" r="19173" b="24145"/>
            <a:stretch/>
          </p:blipFill>
          <p:spPr bwMode="auto">
            <a:xfrm>
              <a:off x="4038600" y="0"/>
              <a:ext cx="4415692" cy="2422769"/>
            </a:xfrm>
            <a:prstGeom prst="rect">
              <a:avLst/>
            </a:prstGeom>
            <a:noFill/>
            <a:extLst>
              <a:ext uri="{909E8E84-426E-40DD-AFC4-6F175D3DCCD1}">
                <a14:hiddenFill xmlns:a14="http://schemas.microsoft.com/office/drawing/2010/main">
                  <a:solidFill>
                    <a:srgbClr val="FFFFFF"/>
                  </a:solidFill>
                </a14:hiddenFill>
              </a:ext>
            </a:extLst>
          </p:spPr>
        </p:pic>
        <p:pic>
          <p:nvPicPr>
            <p:cNvPr id="8195" name="Picture 3" descr="C:\Users\whitemrj\Pictures\EOS\2012-10-10\IMG_2521.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3666" t="28205" r="35322" b="1709"/>
            <a:stretch/>
          </p:blipFill>
          <p:spPr bwMode="auto">
            <a:xfrm>
              <a:off x="4038601" y="2422769"/>
              <a:ext cx="4415692" cy="4050188"/>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88705253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Maintenance</a:t>
            </a:r>
          </a:p>
        </p:txBody>
      </p:sp>
      <p:sp>
        <p:nvSpPr>
          <p:cNvPr id="3" name="Content Placeholder 2"/>
          <p:cNvSpPr>
            <a:spLocks noGrp="1"/>
          </p:cNvSpPr>
          <p:nvPr>
            <p:ph idx="1"/>
          </p:nvPr>
        </p:nvSpPr>
        <p:spPr/>
        <p:txBody>
          <a:bodyPr/>
          <a:lstStyle/>
          <a:p>
            <a:r>
              <a:rPr lang="en-US" dirty="0" smtClean="0"/>
              <a:t>Charging</a:t>
            </a:r>
          </a:p>
          <a:p>
            <a:r>
              <a:rPr lang="en-US" dirty="0" smtClean="0"/>
              <a:t>The batteries are supplied with large power red pole connectors. These connectors are color-coded and  are limited in there interconnect ability to prevent misuse.</a:t>
            </a:r>
          </a:p>
          <a:p>
            <a:r>
              <a:rPr lang="en-US" dirty="0" smtClean="0"/>
              <a:t>The red power pole connectors can be connected to either the grey connectors for charging, or the blue connectors for robot operation. Do not try to power the robot with the charger, charger is not designed to supply the required current and may not be meant to be connected in series with itself.</a:t>
            </a:r>
          </a:p>
        </p:txBody>
      </p:sp>
      <p:pic>
        <p:nvPicPr>
          <p:cNvPr id="11266" name="Picture 2" descr="http://www.powerwerx.com/_images/products/6810G1_xlrg.jpg"/>
          <p:cNvPicPr>
            <a:picLocks noChangeAspect="1" noChangeArrowheads="1"/>
          </p:cNvPicPr>
          <p:nvPr/>
        </p:nvPicPr>
        <p:blipFill rotWithShape="1">
          <a:blip r:embed="rId2">
            <a:extLst>
              <a:ext uri="{28A0092B-C50C-407E-A947-70E740481C1C}">
                <a14:useLocalDpi xmlns:a14="http://schemas.microsoft.com/office/drawing/2010/main" val="0"/>
              </a:ext>
            </a:extLst>
          </a:blip>
          <a:srcRect b="64861"/>
          <a:stretch/>
        </p:blipFill>
        <p:spPr bwMode="auto">
          <a:xfrm>
            <a:off x="1426308" y="5699370"/>
            <a:ext cx="5524500" cy="1074373"/>
          </a:xfrm>
          <a:prstGeom prst="rect">
            <a:avLst/>
          </a:prstGeom>
          <a:noFill/>
          <a:extLst>
            <a:ext uri="{909E8E84-426E-40DD-AFC4-6F175D3DCCD1}">
              <a14:hiddenFill xmlns:a14="http://schemas.microsoft.com/office/drawing/2010/main">
                <a:solidFill>
                  <a:srgbClr val="FFFFFF"/>
                </a:solidFill>
              </a14:hiddenFill>
            </a:ext>
          </a:extLst>
        </p:spPr>
      </p:pic>
      <p:sp>
        <p:nvSpPr>
          <p:cNvPr id="14" name="Freeform 13"/>
          <p:cNvSpPr/>
          <p:nvPr/>
        </p:nvSpPr>
        <p:spPr>
          <a:xfrm>
            <a:off x="2633785" y="4907930"/>
            <a:ext cx="2876061" cy="969239"/>
          </a:xfrm>
          <a:custGeom>
            <a:avLst/>
            <a:gdLst>
              <a:gd name="connsiteX0" fmla="*/ 0 w 2876061"/>
              <a:gd name="connsiteY0" fmla="*/ 914532 h 969239"/>
              <a:gd name="connsiteX1" fmla="*/ 1516184 w 2876061"/>
              <a:gd name="connsiteY1" fmla="*/ 132 h 969239"/>
              <a:gd name="connsiteX2" fmla="*/ 2876061 w 2876061"/>
              <a:gd name="connsiteY2" fmla="*/ 969239 h 969239"/>
            </a:gdLst>
            <a:ahLst/>
            <a:cxnLst>
              <a:cxn ang="0">
                <a:pos x="connsiteX0" y="connsiteY0"/>
              </a:cxn>
              <a:cxn ang="0">
                <a:pos x="connsiteX1" y="connsiteY1"/>
              </a:cxn>
              <a:cxn ang="0">
                <a:pos x="connsiteX2" y="connsiteY2"/>
              </a:cxn>
            </a:cxnLst>
            <a:rect l="l" t="t" r="r" b="b"/>
            <a:pathLst>
              <a:path w="2876061" h="969239">
                <a:moveTo>
                  <a:pt x="0" y="914532"/>
                </a:moveTo>
                <a:cubicBezTo>
                  <a:pt x="518420" y="452773"/>
                  <a:pt x="1036841" y="-8986"/>
                  <a:pt x="1516184" y="132"/>
                </a:cubicBezTo>
                <a:cubicBezTo>
                  <a:pt x="1995527" y="9250"/>
                  <a:pt x="2655928" y="811629"/>
                  <a:pt x="2876061" y="969239"/>
                </a:cubicBezTo>
              </a:path>
            </a:pathLst>
          </a:custGeom>
          <a:ln>
            <a:solidFill>
              <a:srgbClr val="00B050"/>
            </a:solidFill>
          </a:ln>
        </p:spPr>
        <p:style>
          <a:lnRef idx="3">
            <a:schemeClr val="accent5"/>
          </a:lnRef>
          <a:fillRef idx="0">
            <a:schemeClr val="accent5"/>
          </a:fillRef>
          <a:effectRef idx="2">
            <a:schemeClr val="accent5"/>
          </a:effectRef>
          <a:fontRef idx="minor">
            <a:schemeClr val="tx1"/>
          </a:fontRef>
        </p:style>
        <p:txBody>
          <a:bodyPr rtlCol="0" anchor="ctr"/>
          <a:lstStyle/>
          <a:p>
            <a:pPr algn="ctr"/>
            <a:endParaRPr lang="en-US"/>
          </a:p>
        </p:txBody>
      </p:sp>
      <p:sp>
        <p:nvSpPr>
          <p:cNvPr id="15" name="Freeform 14"/>
          <p:cNvSpPr/>
          <p:nvPr/>
        </p:nvSpPr>
        <p:spPr>
          <a:xfrm>
            <a:off x="4609123" y="5562600"/>
            <a:ext cx="547077" cy="500317"/>
          </a:xfrm>
          <a:custGeom>
            <a:avLst/>
            <a:gdLst>
              <a:gd name="connsiteX0" fmla="*/ 547077 w 547077"/>
              <a:gd name="connsiteY0" fmla="*/ 461240 h 500317"/>
              <a:gd name="connsiteX1" fmla="*/ 265723 w 547077"/>
              <a:gd name="connsiteY1" fmla="*/ 132 h 500317"/>
              <a:gd name="connsiteX2" fmla="*/ 0 w 547077"/>
              <a:gd name="connsiteY2" fmla="*/ 500317 h 500317"/>
            </a:gdLst>
            <a:ahLst/>
            <a:cxnLst>
              <a:cxn ang="0">
                <a:pos x="connsiteX0" y="connsiteY0"/>
              </a:cxn>
              <a:cxn ang="0">
                <a:pos x="connsiteX1" y="connsiteY1"/>
              </a:cxn>
              <a:cxn ang="0">
                <a:pos x="connsiteX2" y="connsiteY2"/>
              </a:cxn>
            </a:cxnLst>
            <a:rect l="l" t="t" r="r" b="b"/>
            <a:pathLst>
              <a:path w="547077" h="500317">
                <a:moveTo>
                  <a:pt x="547077" y="461240"/>
                </a:moveTo>
                <a:cubicBezTo>
                  <a:pt x="451989" y="227429"/>
                  <a:pt x="356902" y="-6381"/>
                  <a:pt x="265723" y="132"/>
                </a:cubicBezTo>
                <a:cubicBezTo>
                  <a:pt x="174544" y="6645"/>
                  <a:pt x="45590" y="418255"/>
                  <a:pt x="0" y="500317"/>
                </a:cubicBezTo>
              </a:path>
            </a:pathLst>
          </a:custGeom>
          <a:ln>
            <a:solidFill>
              <a:srgbClr val="FF0000"/>
            </a:solidFill>
          </a:ln>
        </p:spPr>
        <p:style>
          <a:lnRef idx="3">
            <a:schemeClr val="accent5"/>
          </a:lnRef>
          <a:fillRef idx="0">
            <a:schemeClr val="accent5"/>
          </a:fillRef>
          <a:effectRef idx="2">
            <a:schemeClr val="accent5"/>
          </a:effectRef>
          <a:fontRef idx="minor">
            <a:schemeClr val="tx1"/>
          </a:fontRef>
        </p:style>
        <p:txBody>
          <a:bodyPr rtlCol="0" anchor="ctr"/>
          <a:lstStyle/>
          <a:p>
            <a:pPr algn="ctr"/>
            <a:endParaRPr lang="en-US"/>
          </a:p>
        </p:txBody>
      </p:sp>
      <p:cxnSp>
        <p:nvCxnSpPr>
          <p:cNvPr id="17" name="Straight Connector 16"/>
          <p:cNvCxnSpPr/>
          <p:nvPr/>
        </p:nvCxnSpPr>
        <p:spPr>
          <a:xfrm>
            <a:off x="4246196" y="5673870"/>
            <a:ext cx="362927" cy="250158"/>
          </a:xfrm>
          <a:prstGeom prst="line">
            <a:avLst/>
          </a:prstGeom>
          <a:ln>
            <a:solidFill>
              <a:srgbClr val="FF0000"/>
            </a:solidFill>
          </a:ln>
        </p:spPr>
        <p:style>
          <a:lnRef idx="3">
            <a:schemeClr val="accent5"/>
          </a:lnRef>
          <a:fillRef idx="0">
            <a:schemeClr val="accent5"/>
          </a:fillRef>
          <a:effectRef idx="2">
            <a:schemeClr val="accent5"/>
          </a:effectRef>
          <a:fontRef idx="minor">
            <a:schemeClr val="tx1"/>
          </a:fontRef>
        </p:style>
      </p:cxnSp>
      <p:cxnSp>
        <p:nvCxnSpPr>
          <p:cNvPr id="19" name="Straight Connector 18"/>
          <p:cNvCxnSpPr/>
          <p:nvPr/>
        </p:nvCxnSpPr>
        <p:spPr>
          <a:xfrm flipH="1">
            <a:off x="4301391" y="5673870"/>
            <a:ext cx="266700" cy="248270"/>
          </a:xfrm>
          <a:prstGeom prst="line">
            <a:avLst/>
          </a:prstGeom>
          <a:ln>
            <a:solidFill>
              <a:srgbClr val="FF0000"/>
            </a:solidFill>
          </a:ln>
        </p:spPr>
        <p:style>
          <a:lnRef idx="3">
            <a:schemeClr val="accent5"/>
          </a:lnRef>
          <a:fillRef idx="0">
            <a:schemeClr val="accent5"/>
          </a:fillRef>
          <a:effectRef idx="2">
            <a:schemeClr val="accent5"/>
          </a:effectRef>
          <a:fontRef idx="minor">
            <a:schemeClr val="tx1"/>
          </a:fontRef>
        </p:style>
      </p:cxnSp>
      <p:cxnSp>
        <p:nvCxnSpPr>
          <p:cNvPr id="21" name="Straight Connector 20"/>
          <p:cNvCxnSpPr/>
          <p:nvPr/>
        </p:nvCxnSpPr>
        <p:spPr>
          <a:xfrm>
            <a:off x="2438400" y="5257800"/>
            <a:ext cx="304800" cy="304800"/>
          </a:xfrm>
          <a:prstGeom prst="line">
            <a:avLst/>
          </a:prstGeom>
          <a:ln>
            <a:solidFill>
              <a:srgbClr val="00B050"/>
            </a:solidFill>
          </a:ln>
        </p:spPr>
        <p:style>
          <a:lnRef idx="3">
            <a:schemeClr val="accent5"/>
          </a:lnRef>
          <a:fillRef idx="0">
            <a:schemeClr val="accent5"/>
          </a:fillRef>
          <a:effectRef idx="2">
            <a:schemeClr val="accent5"/>
          </a:effectRef>
          <a:fontRef idx="minor">
            <a:schemeClr val="tx1"/>
          </a:fontRef>
        </p:style>
      </p:cxnSp>
      <p:cxnSp>
        <p:nvCxnSpPr>
          <p:cNvPr id="23" name="Straight Connector 22"/>
          <p:cNvCxnSpPr/>
          <p:nvPr/>
        </p:nvCxnSpPr>
        <p:spPr>
          <a:xfrm flipH="1">
            <a:off x="2743200" y="5470637"/>
            <a:ext cx="76200" cy="91963"/>
          </a:xfrm>
          <a:prstGeom prst="line">
            <a:avLst/>
          </a:prstGeom>
          <a:ln>
            <a:solidFill>
              <a:srgbClr val="00B050"/>
            </a:solidFill>
          </a:ln>
        </p:spPr>
        <p:style>
          <a:lnRef idx="3">
            <a:schemeClr val="accent5"/>
          </a:lnRef>
          <a:fillRef idx="0">
            <a:schemeClr val="accent5"/>
          </a:fillRef>
          <a:effectRef idx="2">
            <a:schemeClr val="accent5"/>
          </a:effectRef>
          <a:fontRef idx="minor">
            <a:schemeClr val="tx1"/>
          </a:fontRef>
        </p:style>
      </p:cxnSp>
      <p:sp>
        <p:nvSpPr>
          <p:cNvPr id="28" name="Freeform 27"/>
          <p:cNvSpPr/>
          <p:nvPr/>
        </p:nvSpPr>
        <p:spPr>
          <a:xfrm>
            <a:off x="3249245" y="5638800"/>
            <a:ext cx="636955" cy="438637"/>
          </a:xfrm>
          <a:custGeom>
            <a:avLst/>
            <a:gdLst>
              <a:gd name="connsiteX0" fmla="*/ 0 w 2876061"/>
              <a:gd name="connsiteY0" fmla="*/ 914532 h 969239"/>
              <a:gd name="connsiteX1" fmla="*/ 1516184 w 2876061"/>
              <a:gd name="connsiteY1" fmla="*/ 132 h 969239"/>
              <a:gd name="connsiteX2" fmla="*/ 2876061 w 2876061"/>
              <a:gd name="connsiteY2" fmla="*/ 969239 h 969239"/>
            </a:gdLst>
            <a:ahLst/>
            <a:cxnLst>
              <a:cxn ang="0">
                <a:pos x="connsiteX0" y="connsiteY0"/>
              </a:cxn>
              <a:cxn ang="0">
                <a:pos x="connsiteX1" y="connsiteY1"/>
              </a:cxn>
              <a:cxn ang="0">
                <a:pos x="connsiteX2" y="connsiteY2"/>
              </a:cxn>
            </a:cxnLst>
            <a:rect l="l" t="t" r="r" b="b"/>
            <a:pathLst>
              <a:path w="2876061" h="969239">
                <a:moveTo>
                  <a:pt x="0" y="914532"/>
                </a:moveTo>
                <a:cubicBezTo>
                  <a:pt x="518420" y="452773"/>
                  <a:pt x="1036841" y="-8986"/>
                  <a:pt x="1516184" y="132"/>
                </a:cubicBezTo>
                <a:cubicBezTo>
                  <a:pt x="1995527" y="9250"/>
                  <a:pt x="2655928" y="811629"/>
                  <a:pt x="2876061" y="969239"/>
                </a:cubicBezTo>
              </a:path>
            </a:pathLst>
          </a:custGeom>
          <a:ln>
            <a:solidFill>
              <a:srgbClr val="00B050"/>
            </a:solidFill>
          </a:ln>
        </p:spPr>
        <p:style>
          <a:lnRef idx="3">
            <a:schemeClr val="accent5"/>
          </a:lnRef>
          <a:fillRef idx="0">
            <a:schemeClr val="accent5"/>
          </a:fillRef>
          <a:effectRef idx="2">
            <a:schemeClr val="accent5"/>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73587214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Demoing</a:t>
            </a:r>
          </a:p>
        </p:txBody>
      </p:sp>
      <p:sp>
        <p:nvSpPr>
          <p:cNvPr id="3" name="Content Placeholder 2"/>
          <p:cNvSpPr>
            <a:spLocks noGrp="1"/>
          </p:cNvSpPr>
          <p:nvPr>
            <p:ph idx="1"/>
          </p:nvPr>
        </p:nvSpPr>
        <p:spPr>
          <a:xfrm>
            <a:off x="457200" y="1600200"/>
            <a:ext cx="3430950" cy="4800600"/>
          </a:xfrm>
        </p:spPr>
        <p:txBody>
          <a:bodyPr/>
          <a:lstStyle/>
          <a:p>
            <a:r>
              <a:rPr lang="en-US" dirty="0" smtClean="0"/>
              <a:t>How to demo the robot</a:t>
            </a:r>
          </a:p>
          <a:p>
            <a:r>
              <a:rPr lang="en-US" dirty="0" smtClean="0"/>
              <a:t>In detail</a:t>
            </a:r>
            <a:endParaRPr lang="en-US" dirty="0"/>
          </a:p>
        </p:txBody>
      </p:sp>
      <p:pic>
        <p:nvPicPr>
          <p:cNvPr id="10242" name="Picture 2" descr="C:\Users\whitemrj\Pictures\EOS\2013-05-01\IMG_2990.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16200000">
            <a:off x="2745151" y="1143001"/>
            <a:ext cx="6858000"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820815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Demoing</a:t>
            </a:r>
          </a:p>
        </p:txBody>
      </p:sp>
      <p:sp>
        <p:nvSpPr>
          <p:cNvPr id="3" name="Content Placeholder 2"/>
          <p:cNvSpPr>
            <a:spLocks noGrp="1"/>
          </p:cNvSpPr>
          <p:nvPr>
            <p:ph idx="1"/>
          </p:nvPr>
        </p:nvSpPr>
        <p:spPr/>
        <p:txBody>
          <a:bodyPr>
            <a:normAutofit fontScale="92500" lnSpcReduction="10000"/>
          </a:bodyPr>
          <a:lstStyle/>
          <a:p>
            <a:pPr lvl="1"/>
            <a:r>
              <a:rPr lang="en-US" dirty="0" smtClean="0"/>
              <a:t>Requisites</a:t>
            </a:r>
          </a:p>
          <a:p>
            <a:pPr lvl="1"/>
            <a:r>
              <a:rPr lang="en-US" dirty="0" smtClean="0"/>
              <a:t>Make sure you </a:t>
            </a:r>
            <a:r>
              <a:rPr lang="en-US" dirty="0"/>
              <a:t>have suitable space to </a:t>
            </a:r>
            <a:r>
              <a:rPr lang="en-US" dirty="0" smtClean="0"/>
              <a:t>demo. The robot </a:t>
            </a:r>
            <a:br>
              <a:rPr lang="en-US" dirty="0" smtClean="0"/>
            </a:br>
            <a:r>
              <a:rPr lang="en-US" dirty="0" smtClean="0"/>
              <a:t>require some space to stabilize as well as potential room to </a:t>
            </a:r>
            <a:br>
              <a:rPr lang="en-US" dirty="0" smtClean="0"/>
            </a:br>
            <a:r>
              <a:rPr lang="en-US" dirty="0" smtClean="0"/>
              <a:t>fall unobstructed by bystanders.</a:t>
            </a:r>
            <a:endParaRPr lang="en-US" dirty="0"/>
          </a:p>
          <a:p>
            <a:pPr lvl="1"/>
            <a:r>
              <a:rPr lang="en-US" dirty="0"/>
              <a:t>Hub-motors are </a:t>
            </a:r>
            <a:r>
              <a:rPr lang="en-US" dirty="0" smtClean="0"/>
              <a:t>need to be secure </a:t>
            </a:r>
            <a:r>
              <a:rPr lang="en-US" dirty="0"/>
              <a:t>and spin </a:t>
            </a:r>
            <a:r>
              <a:rPr lang="en-US" dirty="0" smtClean="0"/>
              <a:t>freely. If the static friction is too great or the slip between the key shaft and fork will make it difficult or impossible for the controller to adequately actuate its corrective efforts for a steady-state balance.</a:t>
            </a:r>
            <a:endParaRPr lang="en-US" dirty="0"/>
          </a:p>
          <a:p>
            <a:pPr lvl="1"/>
            <a:r>
              <a:rPr lang="en-US" dirty="0"/>
              <a:t>Batteries are fully </a:t>
            </a:r>
            <a:r>
              <a:rPr lang="en-US" dirty="0" smtClean="0"/>
              <a:t>charged. The performance of the power output to the motors as well as expected voltage ranges for other electronics are dependent upon the terminal voltage of the lead acid batteries.</a:t>
            </a:r>
            <a:endParaRPr lang="en-US" dirty="0"/>
          </a:p>
          <a:p>
            <a:pPr lvl="1"/>
            <a:r>
              <a:rPr lang="en-US" dirty="0"/>
              <a:t>Circuit breaker and E-stops are not </a:t>
            </a:r>
            <a:r>
              <a:rPr lang="en-US" dirty="0" smtClean="0"/>
              <a:t>tripped. It is possible to leave the E-stop engaged throughout the start process as a safety measure, just remember to disengage it prior to enabling the main vi controller. With the circuit breaker closed, we will assume that the robot is now under power.</a:t>
            </a:r>
            <a:endParaRPr lang="en-US" dirty="0"/>
          </a:p>
        </p:txBody>
      </p:sp>
      <p:pic>
        <p:nvPicPr>
          <p:cNvPr id="4" name="Picture 2" descr="C:\Users\whitemrj\Pictures\EOS\2013-05-01\IMG_2990.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16200000">
            <a:off x="6908800" y="558800"/>
            <a:ext cx="2438399" cy="16255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732436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Demoing</a:t>
            </a:r>
            <a:endParaRPr lang="en-US" dirty="0"/>
          </a:p>
        </p:txBody>
      </p:sp>
      <p:sp>
        <p:nvSpPr>
          <p:cNvPr id="3" name="Content Placeholder 2"/>
          <p:cNvSpPr>
            <a:spLocks noGrp="1"/>
          </p:cNvSpPr>
          <p:nvPr>
            <p:ph idx="1"/>
          </p:nvPr>
        </p:nvSpPr>
        <p:spPr/>
        <p:txBody>
          <a:bodyPr/>
          <a:lstStyle/>
          <a:p>
            <a:pPr lvl="1"/>
            <a:r>
              <a:rPr lang="en-US" dirty="0" smtClean="0"/>
              <a:t>Power Up</a:t>
            </a:r>
          </a:p>
          <a:p>
            <a:pPr lvl="2"/>
            <a:r>
              <a:rPr lang="en-US" dirty="0" smtClean="0"/>
              <a:t>Make sure the reset latch for the circuit breaker is engaged or recessed into place.</a:t>
            </a:r>
          </a:p>
          <a:p>
            <a:pPr lvl="2"/>
            <a:r>
              <a:rPr lang="en-US" dirty="0" smtClean="0"/>
              <a:t>The kill switch button is reset and </a:t>
            </a:r>
            <a:br>
              <a:rPr lang="en-US" dirty="0" smtClean="0"/>
            </a:br>
            <a:r>
              <a:rPr lang="en-US" dirty="0" smtClean="0"/>
              <a:t> extended outward.</a:t>
            </a:r>
          </a:p>
          <a:p>
            <a:pPr lvl="2"/>
            <a:r>
              <a:rPr lang="en-US" dirty="0" smtClean="0"/>
              <a:t>The kill court rubber knob is firmly pushed</a:t>
            </a:r>
            <a:br>
              <a:rPr lang="en-US" dirty="0" smtClean="0"/>
            </a:br>
            <a:r>
              <a:rPr lang="en-US" dirty="0" smtClean="0"/>
              <a:t>back into place. </a:t>
            </a:r>
            <a:endParaRPr lang="en-US" dirty="0"/>
          </a:p>
        </p:txBody>
      </p:sp>
      <p:pic>
        <p:nvPicPr>
          <p:cNvPr id="15362" name="Picture 2" descr="http://cloudfront.zorotools.com/product/full/6CHZ5_AS0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86401" y="3982915"/>
            <a:ext cx="2967404" cy="287508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C:\Users\whitemrj\Pictures\EOS\2013-05-01\IMG_3010.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4800" y="3950677"/>
            <a:ext cx="3962400" cy="264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340063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Demoing</a:t>
            </a:r>
          </a:p>
        </p:txBody>
      </p:sp>
      <p:sp>
        <p:nvSpPr>
          <p:cNvPr id="3" name="Content Placeholder 2"/>
          <p:cNvSpPr>
            <a:spLocks noGrp="1"/>
          </p:cNvSpPr>
          <p:nvPr>
            <p:ph idx="1"/>
          </p:nvPr>
        </p:nvSpPr>
        <p:spPr/>
        <p:txBody>
          <a:bodyPr/>
          <a:lstStyle/>
          <a:p>
            <a:pPr lvl="1"/>
            <a:r>
              <a:rPr lang="en-US" dirty="0" smtClean="0"/>
              <a:t>Connecting</a:t>
            </a:r>
          </a:p>
          <a:p>
            <a:pPr lvl="1"/>
            <a:r>
              <a:rPr lang="en-US" dirty="0" smtClean="0"/>
              <a:t>Connect to the Robots </a:t>
            </a:r>
            <a:r>
              <a:rPr lang="en-US" dirty="0" err="1" smtClean="0"/>
              <a:t>WiFi</a:t>
            </a:r>
            <a:r>
              <a:rPr lang="en-US" dirty="0" smtClean="0"/>
              <a:t> network, “UniCyRO”</a:t>
            </a:r>
          </a:p>
          <a:p>
            <a:pPr lvl="2"/>
            <a:r>
              <a:rPr lang="en-US" dirty="0"/>
              <a:t>Password: </a:t>
            </a:r>
            <a:r>
              <a:rPr lang="en-US" dirty="0" smtClean="0"/>
              <a:t>rhitni13</a:t>
            </a:r>
          </a:p>
          <a:p>
            <a:pPr lvl="1"/>
            <a:r>
              <a:rPr lang="en-US" dirty="0" smtClean="0"/>
              <a:t>Open up the project</a:t>
            </a:r>
          </a:p>
          <a:p>
            <a:pPr lvl="1"/>
            <a:r>
              <a:rPr lang="en-US" dirty="0" smtClean="0"/>
              <a:t>Open the Main.vi</a:t>
            </a:r>
          </a:p>
          <a:p>
            <a:pPr lvl="1"/>
            <a:endParaRPr lang="en-US" dirty="0"/>
          </a:p>
        </p:txBody>
      </p:sp>
      <p:pic>
        <p:nvPicPr>
          <p:cNvPr id="17417" name="Picture 9" descr="C:\Users\whitemrj\Desktop\Picture1.png"/>
          <p:cNvPicPr>
            <a:picLocks noChangeAspect="1" noChangeArrowheads="1"/>
          </p:cNvPicPr>
          <p:nvPr/>
        </p:nvPicPr>
        <p:blipFill rotWithShape="1">
          <a:blip r:embed="rId2">
            <a:extLst>
              <a:ext uri="{28A0092B-C50C-407E-A947-70E740481C1C}">
                <a14:useLocalDpi xmlns:a14="http://schemas.microsoft.com/office/drawing/2010/main" val="0"/>
              </a:ext>
            </a:extLst>
          </a:blip>
          <a:srcRect b="3507"/>
          <a:stretch/>
        </p:blipFill>
        <p:spPr bwMode="auto">
          <a:xfrm>
            <a:off x="6400800" y="1244528"/>
            <a:ext cx="2017712" cy="2794072"/>
          </a:xfrm>
          <a:prstGeom prst="rect">
            <a:avLst/>
          </a:prstGeom>
          <a:noFill/>
          <a:extLst>
            <a:ext uri="{909E8E84-426E-40DD-AFC4-6F175D3DCCD1}">
              <a14:hiddenFill xmlns:a14="http://schemas.microsoft.com/office/drawing/2010/main">
                <a:solidFill>
                  <a:srgbClr val="FFFFFF"/>
                </a:solidFill>
              </a14:hiddenFill>
            </a:ext>
          </a:extLst>
        </p:spPr>
      </p:pic>
      <p:pic>
        <p:nvPicPr>
          <p:cNvPr id="17418"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3738254"/>
            <a:ext cx="2667000" cy="28169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419" name="Picture 11" descr="C:\Users\whitemrj\Pictures\EOS\2013-05-01\IMG_3011.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5400000">
            <a:off x="2853260" y="3295479"/>
            <a:ext cx="3911635" cy="26077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629545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Demoing</a:t>
            </a:r>
          </a:p>
        </p:txBody>
      </p:sp>
      <p:sp>
        <p:nvSpPr>
          <p:cNvPr id="3" name="Content Placeholder 2"/>
          <p:cNvSpPr>
            <a:spLocks noGrp="1"/>
          </p:cNvSpPr>
          <p:nvPr>
            <p:ph idx="1"/>
          </p:nvPr>
        </p:nvSpPr>
        <p:spPr>
          <a:xfrm>
            <a:off x="-381000" y="1447800"/>
            <a:ext cx="3276600" cy="4800600"/>
          </a:xfrm>
        </p:spPr>
        <p:txBody>
          <a:bodyPr/>
          <a:lstStyle/>
          <a:p>
            <a:pPr lvl="1"/>
            <a:r>
              <a:rPr lang="en-US" dirty="0" smtClean="0"/>
              <a:t>Deploying</a:t>
            </a:r>
          </a:p>
          <a:p>
            <a:pPr lvl="2"/>
            <a:r>
              <a:rPr lang="en-US" dirty="0" smtClean="0"/>
              <a:t>Hit the run button</a:t>
            </a:r>
          </a:p>
          <a:p>
            <a:pPr lvl="2"/>
            <a:r>
              <a:rPr lang="en-US" dirty="0" smtClean="0"/>
              <a:t>Wait to connect</a:t>
            </a:r>
          </a:p>
          <a:p>
            <a:pPr lvl="1"/>
            <a:r>
              <a:rPr lang="en-US" dirty="0" smtClean="0"/>
              <a:t>Zero out IMU bias</a:t>
            </a:r>
          </a:p>
          <a:p>
            <a:pPr lvl="2"/>
            <a:r>
              <a:rPr lang="en-US" dirty="0" smtClean="0"/>
              <a:t>Adjust </a:t>
            </a:r>
            <a:r>
              <a:rPr lang="en-US" dirty="0" err="1" smtClean="0"/>
              <a:t>Setpoint</a:t>
            </a:r>
            <a:r>
              <a:rPr lang="en-US" dirty="0" smtClean="0"/>
              <a:t> so it match's the upright roll reading</a:t>
            </a:r>
          </a:p>
          <a:p>
            <a:pPr lvl="2"/>
            <a:r>
              <a:rPr lang="en-US" dirty="0" smtClean="0"/>
              <a:t>Helps to have </a:t>
            </a:r>
            <a:br>
              <a:rPr lang="en-US" dirty="0" smtClean="0"/>
            </a:br>
            <a:r>
              <a:rPr lang="en-US" dirty="0" smtClean="0"/>
              <a:t>some spot the robot upright while you calibrate</a:t>
            </a:r>
          </a:p>
        </p:txBody>
      </p:sp>
      <p:pic>
        <p:nvPicPr>
          <p:cNvPr id="184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5600" y="76200"/>
            <a:ext cx="5485872" cy="47274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Oval 3"/>
          <p:cNvSpPr/>
          <p:nvPr/>
        </p:nvSpPr>
        <p:spPr>
          <a:xfrm>
            <a:off x="3200400" y="349740"/>
            <a:ext cx="228600" cy="20781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435"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1117" t="1679" r="1788"/>
          <a:stretch/>
        </p:blipFill>
        <p:spPr bwMode="auto">
          <a:xfrm>
            <a:off x="5791200" y="4953000"/>
            <a:ext cx="2508738" cy="18100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ectangle 4"/>
          <p:cNvSpPr/>
          <p:nvPr/>
        </p:nvSpPr>
        <p:spPr>
          <a:xfrm>
            <a:off x="4648200" y="3124200"/>
            <a:ext cx="2133600" cy="1066800"/>
          </a:xfrm>
          <a:prstGeom prst="rect">
            <a:avLst/>
          </a:prstGeom>
          <a:solidFill>
            <a:srgbClr val="FF0000">
              <a:alpha val="30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3048000" y="685800"/>
            <a:ext cx="685800" cy="685800"/>
          </a:xfrm>
          <a:prstGeom prst="rect">
            <a:avLst/>
          </a:prstGeom>
          <a:solidFill>
            <a:srgbClr val="FF0000">
              <a:alpha val="30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6324600" y="2634542"/>
            <a:ext cx="576385" cy="261058"/>
          </a:xfrm>
          <a:prstGeom prst="rect">
            <a:avLst/>
          </a:prstGeom>
          <a:solidFill>
            <a:srgbClr val="FF0000">
              <a:alpha val="30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436" name="Picture 4" descr="C:\Users\whitemrj\Pictures\EOS\2013-05-01\IMG_3004.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895600" y="4943628"/>
            <a:ext cx="2667000" cy="17805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107271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Demoing</a:t>
            </a:r>
          </a:p>
        </p:txBody>
      </p:sp>
      <p:sp>
        <p:nvSpPr>
          <p:cNvPr id="3" name="Content Placeholder 2"/>
          <p:cNvSpPr>
            <a:spLocks noGrp="1"/>
          </p:cNvSpPr>
          <p:nvPr>
            <p:ph idx="1"/>
          </p:nvPr>
        </p:nvSpPr>
        <p:spPr>
          <a:xfrm>
            <a:off x="0" y="1600200"/>
            <a:ext cx="5180819" cy="4800600"/>
          </a:xfrm>
        </p:spPr>
        <p:txBody>
          <a:bodyPr/>
          <a:lstStyle/>
          <a:p>
            <a:pPr lvl="1"/>
            <a:r>
              <a:rPr lang="en-US" dirty="0" smtClean="0"/>
              <a:t>Running</a:t>
            </a:r>
          </a:p>
          <a:p>
            <a:pPr lvl="1"/>
            <a:r>
              <a:rPr lang="en-US" dirty="0" smtClean="0"/>
              <a:t>Be sure to know the behavior of the supporting finite state machine of the controller. Should robot tilt beyond a point of no return, a configurable limit within the front panel, the robot will enter an emergency state. This will lock the controller and motors until tell the enabled button is toggle or cycled.</a:t>
            </a:r>
          </a:p>
          <a:p>
            <a:pPr lvl="2"/>
            <a:endParaRPr lang="en-US" dirty="0" smtClean="0"/>
          </a:p>
        </p:txBody>
      </p:sp>
      <p:pic>
        <p:nvPicPr>
          <p:cNvPr id="7"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3348" t="56911" r="22286" b="3412"/>
          <a:stretch/>
        </p:blipFill>
        <p:spPr bwMode="auto">
          <a:xfrm>
            <a:off x="0" y="4494771"/>
            <a:ext cx="5180819" cy="2362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Rectangle 7"/>
          <p:cNvSpPr/>
          <p:nvPr/>
        </p:nvSpPr>
        <p:spPr>
          <a:xfrm>
            <a:off x="1066800" y="5791200"/>
            <a:ext cx="533400" cy="339257"/>
          </a:xfrm>
          <a:prstGeom prst="rect">
            <a:avLst/>
          </a:prstGeom>
          <a:solidFill>
            <a:srgbClr val="FF0000">
              <a:alpha val="30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45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80819" y="4876800"/>
            <a:ext cx="3285617" cy="19801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9459" name="Picture 3" descr="C:\Users\whitemrj\Pictures\EOS\2013-05-01\IMG_2981.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5400000">
            <a:off x="4343968" y="828613"/>
            <a:ext cx="4946962" cy="32979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344367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0" y="1219200"/>
            <a:ext cx="4222260" cy="3782432"/>
          </a:xfrm>
        </p:spPr>
        <p:txBody>
          <a:bodyPr>
            <a:normAutofit fontScale="92500" lnSpcReduction="10000"/>
          </a:bodyPr>
          <a:lstStyle/>
          <a:p>
            <a:r>
              <a:rPr lang="en-US" dirty="0" smtClean="0"/>
              <a:t>Debugging</a:t>
            </a:r>
          </a:p>
          <a:p>
            <a:pPr lvl="1"/>
            <a:r>
              <a:rPr lang="en-US" dirty="0" smtClean="0"/>
              <a:t>An device not working</a:t>
            </a:r>
          </a:p>
          <a:p>
            <a:pPr lvl="2"/>
            <a:r>
              <a:rPr lang="en-US" dirty="0" smtClean="0"/>
              <a:t>Does it have proper voltage supply?</a:t>
            </a:r>
          </a:p>
          <a:p>
            <a:pPr lvl="2"/>
            <a:r>
              <a:rPr lang="en-US" dirty="0" smtClean="0"/>
              <a:t>What does its status indicator say? (device specific documentation in the repo)</a:t>
            </a:r>
          </a:p>
          <a:p>
            <a:pPr lvl="2"/>
            <a:r>
              <a:rPr lang="en-US" dirty="0" smtClean="0"/>
              <a:t>Is the E-Stop triggered</a:t>
            </a:r>
          </a:p>
          <a:p>
            <a:pPr lvl="2"/>
            <a:r>
              <a:rPr lang="en-US" dirty="0" smtClean="0"/>
              <a:t>Is the 9V battery for SSR signal boost dead or backwards?</a:t>
            </a:r>
          </a:p>
          <a:p>
            <a:pPr lvl="2"/>
            <a:r>
              <a:rPr lang="en-US" dirty="0" smtClean="0"/>
              <a:t>Is the controller or sensor loaded with the right configuration file? (configuration files in the repo)</a:t>
            </a:r>
          </a:p>
          <a:p>
            <a:pPr lvl="2"/>
            <a:endParaRPr lang="en-US" dirty="0" smtClean="0"/>
          </a:p>
          <a:p>
            <a:pPr lvl="1"/>
            <a:endParaRPr lang="en-US" dirty="0" smtClean="0"/>
          </a:p>
          <a:p>
            <a:pPr lvl="2"/>
            <a:endParaRPr lang="en-US" dirty="0" smtClean="0"/>
          </a:p>
          <a:p>
            <a:pPr lvl="2"/>
            <a:endParaRPr lang="en-US" dirty="0" smtClean="0"/>
          </a:p>
          <a:p>
            <a:pPr lvl="1"/>
            <a:endParaRPr lang="en-US" dirty="0"/>
          </a:p>
        </p:txBody>
      </p:sp>
      <p:sp>
        <p:nvSpPr>
          <p:cNvPr id="2" name="Title 1"/>
          <p:cNvSpPr>
            <a:spLocks noGrp="1"/>
          </p:cNvSpPr>
          <p:nvPr>
            <p:ph type="title"/>
          </p:nvPr>
        </p:nvSpPr>
        <p:spPr/>
        <p:txBody>
          <a:bodyPr/>
          <a:lstStyle/>
          <a:p>
            <a:r>
              <a:rPr lang="en-US" dirty="0" smtClean="0"/>
              <a:t>Notes</a:t>
            </a:r>
            <a:endParaRPr lang="en-US" dirty="0"/>
          </a:p>
        </p:txBody>
      </p:sp>
      <p:pic>
        <p:nvPicPr>
          <p:cNvPr id="4100" name="Picture 4" descr="C:\Users\whitemrj\Pictures\EOS\2012-10-10\IMG_2531.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46615" y="4979954"/>
            <a:ext cx="2813072" cy="1878046"/>
          </a:xfrm>
          <a:prstGeom prst="rect">
            <a:avLst/>
          </a:prstGeom>
          <a:noFill/>
          <a:extLst>
            <a:ext uri="{909E8E84-426E-40DD-AFC4-6F175D3DCCD1}">
              <a14:hiddenFill xmlns:a14="http://schemas.microsoft.com/office/drawing/2010/main">
                <a:solidFill>
                  <a:srgbClr val="FFFFFF"/>
                </a:solidFill>
              </a14:hiddenFill>
            </a:ext>
          </a:extLst>
        </p:spPr>
      </p:pic>
      <p:pic>
        <p:nvPicPr>
          <p:cNvPr id="4105" name="Picture 9" descr="C:\Users\whitemrj\Pictures\EOS\2013-05-01\IMG_3007.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22260" y="5863"/>
            <a:ext cx="4229612" cy="2823748"/>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C:\Users\whitemrj\Pictures\EOS\2013-05-01\IMG_3004.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8572" t="18108" r="23077" b="11882"/>
          <a:stretch/>
        </p:blipFill>
        <p:spPr bwMode="auto">
          <a:xfrm>
            <a:off x="6208865" y="2829611"/>
            <a:ext cx="2246915" cy="2172021"/>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3" descr="C:\Users\whitemrj\Pictures\EOS\2012-10-10\IMG_2521.JP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35620" t="32161" r="38627" b="25970"/>
          <a:stretch/>
        </p:blipFill>
        <p:spPr bwMode="auto">
          <a:xfrm>
            <a:off x="4222260" y="2831565"/>
            <a:ext cx="1986605" cy="2172021"/>
          </a:xfrm>
          <a:prstGeom prst="rect">
            <a:avLst/>
          </a:prstGeom>
          <a:noFill/>
          <a:extLst>
            <a:ext uri="{909E8E84-426E-40DD-AFC4-6F175D3DCCD1}">
              <a14:hiddenFill xmlns:a14="http://schemas.microsoft.com/office/drawing/2010/main">
                <a:solidFill>
                  <a:srgbClr val="FFFFFF"/>
                </a:solidFill>
              </a14:hiddenFill>
            </a:ext>
          </a:extLst>
        </p:spPr>
      </p:pic>
      <p:sp>
        <p:nvSpPr>
          <p:cNvPr id="24" name="Rectangle 23"/>
          <p:cNvSpPr/>
          <p:nvPr/>
        </p:nvSpPr>
        <p:spPr>
          <a:xfrm>
            <a:off x="6096000" y="1143000"/>
            <a:ext cx="914400" cy="533400"/>
          </a:xfrm>
          <a:prstGeom prst="rect">
            <a:avLst/>
          </a:prstGeom>
          <a:solidFill>
            <a:srgbClr val="FF0000">
              <a:alpha val="30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5160108" y="3048000"/>
            <a:ext cx="326292" cy="228600"/>
          </a:xfrm>
          <a:prstGeom prst="rect">
            <a:avLst/>
          </a:prstGeom>
          <a:solidFill>
            <a:srgbClr val="FF0000">
              <a:alpha val="30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7467600" y="3674321"/>
            <a:ext cx="326292" cy="228600"/>
          </a:xfrm>
          <a:prstGeom prst="rect">
            <a:avLst/>
          </a:prstGeom>
          <a:solidFill>
            <a:srgbClr val="FF0000">
              <a:alpha val="30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Content Placeholder 5"/>
          <p:cNvSpPr txBox="1">
            <a:spLocks/>
          </p:cNvSpPr>
          <p:nvPr/>
        </p:nvSpPr>
        <p:spPr>
          <a:xfrm>
            <a:off x="-1" y="5003586"/>
            <a:ext cx="5646615" cy="1854414"/>
          </a:xfrm>
          <a:prstGeom prst="rect">
            <a:avLst/>
          </a:prstGeom>
        </p:spPr>
        <p:txBody>
          <a:bodyPr vert="horz" lIns="91440" tIns="45720" rIns="91440" bIns="45720" rtlCol="0">
            <a:normAutofit lnSpcReduction="10000"/>
          </a:bodyPr>
          <a:lstStyle>
            <a:lvl1pPr marL="342900" indent="-228600" algn="l" defTabSz="914400" rtl="0" eaLnBrk="1" latinLnBrk="0" hangingPunct="1">
              <a:spcBef>
                <a:spcPct val="20000"/>
              </a:spcBef>
              <a:buClr>
                <a:schemeClr val="accent1"/>
              </a:buClr>
              <a:buFont typeface="Arial" pitchFamily="34" charset="0"/>
              <a:buChar char="•"/>
              <a:defRPr sz="2200" kern="1200">
                <a:solidFill>
                  <a:schemeClr val="tx1"/>
                </a:solidFill>
                <a:latin typeface="+mn-lt"/>
                <a:ea typeface="+mn-ea"/>
                <a:cs typeface="+mn-cs"/>
              </a:defRPr>
            </a:lvl1pPr>
            <a:lvl2pPr marL="640080" indent="-228600" algn="l" defTabSz="914400" rtl="0" eaLnBrk="1" latinLnBrk="0" hangingPunct="1">
              <a:spcBef>
                <a:spcPct val="20000"/>
              </a:spcBef>
              <a:buClr>
                <a:schemeClr val="accent2"/>
              </a:buClr>
              <a:buFont typeface="Arial" pitchFamily="34" charset="0"/>
              <a:buChar char="•"/>
              <a:defRPr sz="2000" kern="1200">
                <a:solidFill>
                  <a:schemeClr val="tx1"/>
                </a:solidFill>
                <a:latin typeface="+mn-lt"/>
                <a:ea typeface="+mn-ea"/>
                <a:cs typeface="+mn-cs"/>
              </a:defRPr>
            </a:lvl2pPr>
            <a:lvl3pPr marL="1005840" indent="-228600" algn="l" defTabSz="914400" rtl="0" eaLnBrk="1" latinLnBrk="0" hangingPunct="1">
              <a:spcBef>
                <a:spcPct val="20000"/>
              </a:spcBef>
              <a:buClr>
                <a:schemeClr val="accent3"/>
              </a:buClr>
              <a:buFont typeface="Arial" pitchFamily="34" charset="0"/>
              <a:buChar char="•"/>
              <a:defRPr sz="1800" kern="1200">
                <a:solidFill>
                  <a:schemeClr val="tx1"/>
                </a:solidFill>
                <a:latin typeface="+mn-lt"/>
                <a:ea typeface="+mn-ea"/>
                <a:cs typeface="+mn-cs"/>
              </a:defRPr>
            </a:lvl3pPr>
            <a:lvl4pPr marL="1280160" indent="-228600" algn="l" defTabSz="914400" rtl="0" eaLnBrk="1" latinLnBrk="0" hangingPunct="1">
              <a:spcBef>
                <a:spcPct val="20000"/>
              </a:spcBef>
              <a:buClr>
                <a:schemeClr val="accent4"/>
              </a:buClr>
              <a:buFont typeface="Arial" pitchFamily="34" charset="0"/>
              <a:buChar char="•"/>
              <a:defRPr sz="1600" kern="1200">
                <a:solidFill>
                  <a:schemeClr val="tx1"/>
                </a:solidFill>
                <a:latin typeface="+mn-lt"/>
                <a:ea typeface="+mn-ea"/>
                <a:cs typeface="+mn-cs"/>
              </a:defRPr>
            </a:lvl4pPr>
            <a:lvl5pPr marL="1554480" indent="-228600" algn="l" defTabSz="914400" rtl="0" eaLnBrk="1" latinLnBrk="0" hangingPunct="1">
              <a:spcBef>
                <a:spcPct val="20000"/>
              </a:spcBef>
              <a:buClr>
                <a:schemeClr val="accent5"/>
              </a:buClr>
              <a:buFont typeface="Arial" pitchFamily="34" charset="0"/>
              <a:buChar char="•"/>
              <a:defRPr sz="1400" kern="1200" baseline="0">
                <a:solidFill>
                  <a:schemeClr val="tx1"/>
                </a:solidFill>
                <a:latin typeface="+mn-lt"/>
                <a:ea typeface="+mn-ea"/>
                <a:cs typeface="+mn-cs"/>
              </a:defRPr>
            </a:lvl5pPr>
            <a:lvl6pPr marL="1737360" indent="-182880" algn="l" defTabSz="914400" rtl="0" eaLnBrk="1" latinLnBrk="0" hangingPunct="1">
              <a:spcBef>
                <a:spcPct val="20000"/>
              </a:spcBef>
              <a:buClr>
                <a:schemeClr val="accent1"/>
              </a:buClr>
              <a:buFont typeface="Arial" pitchFamily="34" charset="0"/>
              <a:buChar char="•"/>
              <a:defRPr sz="1400" kern="1200" baseline="0">
                <a:solidFill>
                  <a:schemeClr val="tx1"/>
                </a:solidFill>
                <a:latin typeface="+mn-lt"/>
                <a:ea typeface="+mn-ea"/>
                <a:cs typeface="+mn-cs"/>
              </a:defRPr>
            </a:lvl6pPr>
            <a:lvl7pPr marL="1920240" indent="-182880" algn="l" defTabSz="914400" rtl="0" eaLnBrk="1" latinLnBrk="0" hangingPunct="1">
              <a:spcBef>
                <a:spcPct val="20000"/>
              </a:spcBef>
              <a:buClr>
                <a:schemeClr val="accent2"/>
              </a:buClr>
              <a:buFont typeface="Arial" pitchFamily="34" charset="0"/>
              <a:buChar char="•"/>
              <a:defRPr sz="1400" kern="1200">
                <a:solidFill>
                  <a:schemeClr val="tx1"/>
                </a:solidFill>
                <a:latin typeface="+mn-lt"/>
                <a:ea typeface="+mn-ea"/>
                <a:cs typeface="+mn-cs"/>
              </a:defRPr>
            </a:lvl7pPr>
            <a:lvl8pPr marL="2103120" indent="-182880" algn="l" defTabSz="914400" rtl="0" eaLnBrk="1" latinLnBrk="0" hangingPunct="1">
              <a:spcBef>
                <a:spcPct val="20000"/>
              </a:spcBef>
              <a:buClr>
                <a:schemeClr val="accent3"/>
              </a:buClr>
              <a:buFont typeface="Arial" pitchFamily="34" charset="0"/>
              <a:buChar char="•"/>
              <a:defRPr sz="1400" kern="1200">
                <a:solidFill>
                  <a:schemeClr val="tx1"/>
                </a:solidFill>
                <a:latin typeface="+mn-lt"/>
                <a:ea typeface="+mn-ea"/>
                <a:cs typeface="+mn-cs"/>
              </a:defRPr>
            </a:lvl8pPr>
            <a:lvl9pPr marL="2286000" indent="-182880" algn="l" defTabSz="914400" rtl="0" eaLnBrk="1" latinLnBrk="0" hangingPunct="1">
              <a:spcBef>
                <a:spcPct val="20000"/>
              </a:spcBef>
              <a:buClr>
                <a:schemeClr val="accent4"/>
              </a:buClr>
              <a:buFont typeface="Arial" pitchFamily="34" charset="0"/>
              <a:buChar char="•"/>
              <a:defRPr sz="1400" kern="1200">
                <a:solidFill>
                  <a:schemeClr val="tx1"/>
                </a:solidFill>
                <a:latin typeface="+mn-lt"/>
                <a:ea typeface="+mn-ea"/>
                <a:cs typeface="+mn-cs"/>
              </a:defRPr>
            </a:lvl9pPr>
          </a:lstStyle>
          <a:p>
            <a:pPr lvl="1"/>
            <a:r>
              <a:rPr lang="en-US" dirty="0"/>
              <a:t>Also</a:t>
            </a:r>
          </a:p>
          <a:p>
            <a:pPr lvl="2"/>
            <a:r>
              <a:rPr lang="en-US" dirty="0"/>
              <a:t>Pease be carful with to robot</a:t>
            </a:r>
          </a:p>
          <a:p>
            <a:pPr lvl="2"/>
            <a:r>
              <a:rPr lang="en-US" dirty="0"/>
              <a:t> Even if the components used are durable and a the safety fixture is mounted, its best to be safe than sorry. So try your best to watch out </a:t>
            </a:r>
            <a:r>
              <a:rPr lang="en-US" dirty="0" smtClean="0"/>
              <a:t>for </a:t>
            </a:r>
            <a:br>
              <a:rPr lang="en-US" dirty="0" smtClean="0"/>
            </a:br>
            <a:r>
              <a:rPr lang="en-US" dirty="0" smtClean="0"/>
              <a:t>our </a:t>
            </a:r>
            <a:r>
              <a:rPr lang="en-US" dirty="0"/>
              <a:t>little robot.</a:t>
            </a:r>
          </a:p>
        </p:txBody>
      </p:sp>
    </p:spTree>
    <p:extLst>
      <p:ext uri="{BB962C8B-B14F-4D97-AF65-F5344CB8AC3E}">
        <p14:creationId xmlns:p14="http://schemas.microsoft.com/office/powerpoint/2010/main" val="88547055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Index</a:t>
            </a:r>
            <a:endParaRPr lang="en-US" dirty="0"/>
          </a:p>
        </p:txBody>
      </p:sp>
      <p:sp>
        <p:nvSpPr>
          <p:cNvPr id="3" name="Content Placeholder 2"/>
          <p:cNvSpPr>
            <a:spLocks noGrp="1"/>
          </p:cNvSpPr>
          <p:nvPr>
            <p:ph idx="1"/>
          </p:nvPr>
        </p:nvSpPr>
        <p:spPr>
          <a:xfrm>
            <a:off x="457200" y="1600200"/>
            <a:ext cx="3429000" cy="4800600"/>
          </a:xfrm>
        </p:spPr>
        <p:txBody>
          <a:bodyPr/>
          <a:lstStyle/>
          <a:p>
            <a:r>
              <a:rPr lang="en-US" dirty="0">
                <a:hlinkClick r:id="rId2" action="ppaction://hlinksldjump"/>
              </a:rPr>
              <a:t>Safety</a:t>
            </a:r>
            <a:endParaRPr lang="en-US" dirty="0" smtClean="0"/>
          </a:p>
          <a:p>
            <a:r>
              <a:rPr lang="en-US" dirty="0" smtClean="0">
                <a:hlinkClick r:id="rId3" action="ppaction://hlinksldjump"/>
              </a:rPr>
              <a:t>Quick Start</a:t>
            </a:r>
            <a:endParaRPr lang="en-US" dirty="0" smtClean="0"/>
          </a:p>
          <a:p>
            <a:r>
              <a:rPr lang="en-US" dirty="0" smtClean="0">
                <a:hlinkClick r:id="rId4" action="ppaction://hlinksldjump"/>
              </a:rPr>
              <a:t>Assembly</a:t>
            </a:r>
            <a:endParaRPr lang="en-US" dirty="0" smtClean="0"/>
          </a:p>
          <a:p>
            <a:r>
              <a:rPr lang="en-US" dirty="0" smtClean="0">
                <a:hlinkClick r:id="rId5" action="ppaction://hlinksldjump"/>
              </a:rPr>
              <a:t>Maintenance</a:t>
            </a:r>
            <a:endParaRPr lang="en-US" dirty="0"/>
          </a:p>
          <a:p>
            <a:pPr lvl="1"/>
            <a:r>
              <a:rPr lang="en-US" dirty="0" smtClean="0">
                <a:hlinkClick r:id="rId6" action="ppaction://hlinksldjump"/>
              </a:rPr>
              <a:t>Charging</a:t>
            </a:r>
            <a:endParaRPr lang="en-US" dirty="0" smtClean="0"/>
          </a:p>
          <a:p>
            <a:r>
              <a:rPr lang="en-US" dirty="0" smtClean="0">
                <a:hlinkClick r:id="rId7" action="ppaction://hlinksldjump"/>
              </a:rPr>
              <a:t>Demoing</a:t>
            </a:r>
            <a:endParaRPr lang="en-US" dirty="0" smtClean="0"/>
          </a:p>
          <a:p>
            <a:pPr lvl="1"/>
            <a:r>
              <a:rPr lang="en-US" dirty="0">
                <a:hlinkClick r:id="rId8" action="ppaction://hlinksldjump"/>
              </a:rPr>
              <a:t>Requisites</a:t>
            </a:r>
            <a:endParaRPr lang="en-US" dirty="0" smtClean="0"/>
          </a:p>
          <a:p>
            <a:pPr lvl="1"/>
            <a:r>
              <a:rPr lang="en-US" dirty="0">
                <a:hlinkClick r:id="rId9" action="ppaction://hlinksldjump"/>
              </a:rPr>
              <a:t>Power </a:t>
            </a:r>
            <a:r>
              <a:rPr lang="en-US" dirty="0" smtClean="0">
                <a:hlinkClick r:id="rId9" action="ppaction://hlinksldjump"/>
              </a:rPr>
              <a:t>Up</a:t>
            </a:r>
            <a:endParaRPr lang="en-US" dirty="0" smtClean="0"/>
          </a:p>
          <a:p>
            <a:pPr lvl="1"/>
            <a:r>
              <a:rPr lang="en-US" dirty="0" smtClean="0">
                <a:hlinkClick r:id="rId10" action="ppaction://hlinksldjump"/>
              </a:rPr>
              <a:t>Connecting</a:t>
            </a:r>
            <a:endParaRPr lang="en-US" dirty="0" smtClean="0"/>
          </a:p>
          <a:p>
            <a:pPr lvl="1"/>
            <a:r>
              <a:rPr lang="en-US" dirty="0" smtClean="0">
                <a:hlinkClick r:id="rId11" action="ppaction://hlinksldjump"/>
              </a:rPr>
              <a:t>Deploying</a:t>
            </a:r>
            <a:endParaRPr lang="en-US" dirty="0" smtClean="0"/>
          </a:p>
          <a:p>
            <a:r>
              <a:rPr lang="en-US" dirty="0" smtClean="0">
                <a:hlinkClick r:id="rId12" action="ppaction://hlinksldjump"/>
              </a:rPr>
              <a:t>Notes</a:t>
            </a:r>
            <a:endParaRPr lang="en-US" dirty="0" smtClean="0"/>
          </a:p>
        </p:txBody>
      </p:sp>
      <p:pic>
        <p:nvPicPr>
          <p:cNvPr id="5123" name="Picture 3" descr="C:\Users\whitemrj\Pictures\EOS\2013-05-01\IMG_3000.JP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rot="5400000">
            <a:off x="2743200" y="1143000"/>
            <a:ext cx="6858000"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178722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Safety</a:t>
            </a:r>
            <a:endParaRPr lang="en-US" dirty="0"/>
          </a:p>
        </p:txBody>
      </p:sp>
      <p:sp>
        <p:nvSpPr>
          <p:cNvPr id="3" name="Content Placeholder 2"/>
          <p:cNvSpPr>
            <a:spLocks noGrp="1"/>
          </p:cNvSpPr>
          <p:nvPr>
            <p:ph idx="1"/>
          </p:nvPr>
        </p:nvSpPr>
        <p:spPr>
          <a:xfrm>
            <a:off x="152400" y="1295400"/>
            <a:ext cx="7620000" cy="4800600"/>
          </a:xfrm>
        </p:spPr>
        <p:txBody>
          <a:bodyPr/>
          <a:lstStyle/>
          <a:p>
            <a:r>
              <a:rPr lang="en-US" dirty="0" smtClean="0"/>
              <a:t>Before Operation</a:t>
            </a:r>
            <a:br>
              <a:rPr lang="en-US" dirty="0" smtClean="0"/>
            </a:br>
            <a:r>
              <a:rPr lang="en-US" dirty="0" smtClean="0"/>
              <a:t>Become </a:t>
            </a:r>
            <a:r>
              <a:rPr lang="en-US" dirty="0"/>
              <a:t>familiar </a:t>
            </a:r>
            <a:r>
              <a:rPr lang="en-US" dirty="0" smtClean="0"/>
              <a:t>with the following:</a:t>
            </a:r>
          </a:p>
          <a:p>
            <a:pPr lvl="1"/>
            <a:r>
              <a:rPr lang="en-US" dirty="0" smtClean="0"/>
              <a:t>Kill Switch </a:t>
            </a:r>
          </a:p>
          <a:p>
            <a:pPr lvl="1"/>
            <a:r>
              <a:rPr lang="en-US" dirty="0"/>
              <a:t>K</a:t>
            </a:r>
            <a:r>
              <a:rPr lang="en-US" dirty="0" smtClean="0"/>
              <a:t>eyed Reset</a:t>
            </a:r>
          </a:p>
          <a:p>
            <a:pPr lvl="1"/>
            <a:r>
              <a:rPr lang="en-US" dirty="0" smtClean="0"/>
              <a:t>Kill Cord</a:t>
            </a:r>
            <a:endParaRPr lang="en-US" dirty="0"/>
          </a:p>
        </p:txBody>
      </p:sp>
      <p:pic>
        <p:nvPicPr>
          <p:cNvPr id="2050" name="Picture 2" descr="C:\Users\whitemrj\Pictures\EOS\2013-05-01\IMG_3010.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14600" y="2891692"/>
            <a:ext cx="5767677" cy="38451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516874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Safety</a:t>
            </a:r>
            <a:endParaRPr lang="en-US" dirty="0"/>
          </a:p>
        </p:txBody>
      </p:sp>
      <p:sp>
        <p:nvSpPr>
          <p:cNvPr id="3" name="Content Placeholder 2"/>
          <p:cNvSpPr>
            <a:spLocks noGrp="1"/>
          </p:cNvSpPr>
          <p:nvPr>
            <p:ph idx="1"/>
          </p:nvPr>
        </p:nvSpPr>
        <p:spPr/>
        <p:txBody>
          <a:bodyPr>
            <a:normAutofit lnSpcReduction="10000"/>
          </a:bodyPr>
          <a:lstStyle/>
          <a:p>
            <a:r>
              <a:rPr lang="en-US" dirty="0" smtClean="0"/>
              <a:t>Both the kill switch and kill cord are in series</a:t>
            </a:r>
            <a:br>
              <a:rPr lang="en-US" dirty="0" smtClean="0"/>
            </a:br>
            <a:r>
              <a:rPr lang="en-US" dirty="0" smtClean="0"/>
              <a:t>with the signal reference voltage for the </a:t>
            </a:r>
            <a:br>
              <a:rPr lang="en-US" dirty="0" smtClean="0"/>
            </a:br>
            <a:r>
              <a:rPr lang="en-US" dirty="0" smtClean="0"/>
              <a:t>Solid State Relay. This is so that in the even that if either one of the E-stop measures are tripped, current delivered to the motor controller will be </a:t>
            </a:r>
            <a:r>
              <a:rPr lang="en-US" dirty="0"/>
              <a:t>stopped immediately</a:t>
            </a:r>
            <a:r>
              <a:rPr lang="en-US" dirty="0" smtClean="0"/>
              <a:t>.</a:t>
            </a:r>
          </a:p>
          <a:p>
            <a:r>
              <a:rPr lang="en-US" dirty="0" smtClean="0"/>
              <a:t>The Kill switch has a keyed lock access, preventing the switch from being reset and used without proper authorization.</a:t>
            </a:r>
          </a:p>
          <a:p>
            <a:r>
              <a:rPr lang="en-US" dirty="0" smtClean="0"/>
              <a:t>The Kill cord has a small rubber cap this is used to depress an internal normally open switch. In the event the robot falls away from the user with the kill switch out of reach, the robot can still be stopped by yanking the cord.</a:t>
            </a:r>
          </a:p>
          <a:p>
            <a:r>
              <a:rPr lang="en-US" dirty="0" smtClean="0"/>
              <a:t>The kill switch box also happens to have a replicable 5A automotive  fuse in the case that the signal reference voltage is accidently shorted.</a:t>
            </a:r>
            <a:endParaRPr lang="en-US" dirty="0"/>
          </a:p>
        </p:txBody>
      </p:sp>
      <p:pic>
        <p:nvPicPr>
          <p:cNvPr id="2050" name="Picture 2" descr="C:\Users\whitemrj\Pictures\EOS\2013-05-01\IMG_3010.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72200" y="152400"/>
            <a:ext cx="2743200" cy="1828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23537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Quick Start</a:t>
            </a:r>
            <a:endParaRPr lang="en-US" dirty="0"/>
          </a:p>
        </p:txBody>
      </p:sp>
      <p:sp>
        <p:nvSpPr>
          <p:cNvPr id="3" name="Content Placeholder 2"/>
          <p:cNvSpPr>
            <a:spLocks noGrp="1"/>
          </p:cNvSpPr>
          <p:nvPr>
            <p:ph idx="1"/>
          </p:nvPr>
        </p:nvSpPr>
        <p:spPr>
          <a:xfrm>
            <a:off x="3810000" y="381000"/>
            <a:ext cx="4343400" cy="4800600"/>
          </a:xfrm>
        </p:spPr>
        <p:txBody>
          <a:bodyPr/>
          <a:lstStyle/>
          <a:p>
            <a:r>
              <a:rPr lang="en-US" dirty="0" smtClean="0"/>
              <a:t>How to quickly get your robotic unicycle up and running</a:t>
            </a:r>
            <a:endParaRPr lang="en-US" dirty="0"/>
          </a:p>
        </p:txBody>
      </p:sp>
      <p:pic>
        <p:nvPicPr>
          <p:cNvPr id="3075" name="Picture 3" descr="C:\Users\whitemrj\Pictures\EOS\2013-05-01\IMG_2983.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8600" y="1320800"/>
            <a:ext cx="8077200" cy="538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135831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Quick Start</a:t>
            </a:r>
          </a:p>
        </p:txBody>
      </p:sp>
      <p:sp>
        <p:nvSpPr>
          <p:cNvPr id="3" name="Content Placeholder 2"/>
          <p:cNvSpPr>
            <a:spLocks noGrp="1"/>
          </p:cNvSpPr>
          <p:nvPr>
            <p:ph idx="1"/>
          </p:nvPr>
        </p:nvSpPr>
        <p:spPr/>
        <p:txBody>
          <a:bodyPr/>
          <a:lstStyle/>
          <a:p>
            <a:endParaRPr lang="en-US" dirty="0" smtClean="0"/>
          </a:p>
          <a:p>
            <a:r>
              <a:rPr lang="en-US" dirty="0" smtClean="0"/>
              <a:t>Check List</a:t>
            </a:r>
          </a:p>
          <a:p>
            <a:pPr lvl="1"/>
            <a:r>
              <a:rPr lang="en-US" dirty="0" smtClean="0"/>
              <a:t>You </a:t>
            </a:r>
            <a:r>
              <a:rPr lang="en-US" dirty="0"/>
              <a:t>have suitable space to </a:t>
            </a:r>
            <a:r>
              <a:rPr lang="en-US" dirty="0" smtClean="0"/>
              <a:t>demo</a:t>
            </a:r>
          </a:p>
          <a:p>
            <a:pPr lvl="1"/>
            <a:r>
              <a:rPr lang="en-US" dirty="0"/>
              <a:t>Hub-motors are secure and spin freely</a:t>
            </a:r>
          </a:p>
          <a:p>
            <a:pPr lvl="1"/>
            <a:r>
              <a:rPr lang="en-US" dirty="0" smtClean="0"/>
              <a:t>Batteries are fully charged</a:t>
            </a:r>
          </a:p>
          <a:p>
            <a:pPr lvl="1"/>
            <a:r>
              <a:rPr lang="en-US" dirty="0" smtClean="0"/>
              <a:t>Circuit breaker and E-stops are not tripped</a:t>
            </a:r>
          </a:p>
          <a:p>
            <a:pPr lvl="1"/>
            <a:r>
              <a:rPr lang="en-US" dirty="0" smtClean="0"/>
              <a:t>Open LabVIEW project Code</a:t>
            </a:r>
          </a:p>
          <a:p>
            <a:pPr lvl="1"/>
            <a:r>
              <a:rPr lang="en-US" dirty="0" smtClean="0"/>
              <a:t>Connect to UniCyRO </a:t>
            </a:r>
            <a:r>
              <a:rPr lang="en-US" dirty="0" err="1" smtClean="0"/>
              <a:t>WiFi</a:t>
            </a:r>
            <a:r>
              <a:rPr lang="en-US" dirty="0"/>
              <a:t> </a:t>
            </a:r>
            <a:r>
              <a:rPr lang="en-US" dirty="0" smtClean="0"/>
              <a:t>and the </a:t>
            </a:r>
            <a:r>
              <a:rPr lang="en-US" dirty="0" err="1" smtClean="0"/>
              <a:t>cRIO</a:t>
            </a:r>
            <a:endParaRPr lang="en-US" dirty="0" smtClean="0"/>
          </a:p>
          <a:p>
            <a:pPr lvl="1"/>
            <a:r>
              <a:rPr lang="en-US" dirty="0" smtClean="0"/>
              <a:t>Deploy the Main.vi to the </a:t>
            </a:r>
            <a:r>
              <a:rPr lang="en-US" dirty="0" err="1" smtClean="0"/>
              <a:t>cRIO</a:t>
            </a:r>
            <a:endParaRPr lang="en-US" dirty="0" smtClean="0"/>
          </a:p>
          <a:p>
            <a:pPr lvl="1"/>
            <a:r>
              <a:rPr lang="en-US" dirty="0" smtClean="0"/>
              <a:t>Have someone spotting the robot</a:t>
            </a:r>
          </a:p>
          <a:p>
            <a:pPr lvl="1"/>
            <a:r>
              <a:rPr lang="en-US" dirty="0" smtClean="0"/>
              <a:t>Then enable the balance control with front panel UI</a:t>
            </a:r>
          </a:p>
        </p:txBody>
      </p:sp>
      <p:pic>
        <p:nvPicPr>
          <p:cNvPr id="5" name="Picture 3" descr="C:\Users\whitemrj\Pictures\EOS\2013-05-01\IMG_2983.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48400" y="140043"/>
            <a:ext cx="2743200" cy="1828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853170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Assembly</a:t>
            </a:r>
          </a:p>
        </p:txBody>
      </p:sp>
      <p:sp>
        <p:nvSpPr>
          <p:cNvPr id="3" name="Content Placeholder 2"/>
          <p:cNvSpPr>
            <a:spLocks noGrp="1"/>
          </p:cNvSpPr>
          <p:nvPr>
            <p:ph idx="1"/>
          </p:nvPr>
        </p:nvSpPr>
        <p:spPr/>
        <p:txBody>
          <a:bodyPr/>
          <a:lstStyle/>
          <a:p>
            <a:r>
              <a:rPr lang="en-US" dirty="0" smtClean="0">
                <a:hlinkClick r:id="rId2" action="ppaction://hlinksldjump"/>
              </a:rPr>
              <a:t>Frame</a:t>
            </a:r>
            <a:endParaRPr lang="en-US" dirty="0" smtClean="0"/>
          </a:p>
          <a:p>
            <a:r>
              <a:rPr lang="en-US" dirty="0" smtClean="0">
                <a:hlinkClick r:id="rId3" action="ppaction://hlinksldjump"/>
              </a:rPr>
              <a:t>Motors</a:t>
            </a:r>
            <a:endParaRPr lang="en-US" dirty="0" smtClean="0"/>
          </a:p>
          <a:p>
            <a:r>
              <a:rPr lang="en-US" dirty="0" smtClean="0">
                <a:hlinkClick r:id="rId4" action="ppaction://hlinksldjump"/>
              </a:rPr>
              <a:t>Electronics</a:t>
            </a:r>
            <a:endParaRPr lang="en-US" dirty="0"/>
          </a:p>
        </p:txBody>
      </p:sp>
      <p:pic>
        <p:nvPicPr>
          <p:cNvPr id="6146" name="Picture 2" descr="C:\Users\whitemrj\Pictures\EOS\2013-05-01\IMG_2977.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rot="16200000">
            <a:off x="2739953" y="1139753"/>
            <a:ext cx="6858000" cy="45784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145885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Assembly</a:t>
            </a:r>
          </a:p>
        </p:txBody>
      </p:sp>
      <p:sp>
        <p:nvSpPr>
          <p:cNvPr id="3" name="Content Placeholder 2"/>
          <p:cNvSpPr>
            <a:spLocks noGrp="1"/>
          </p:cNvSpPr>
          <p:nvPr>
            <p:ph idx="1"/>
          </p:nvPr>
        </p:nvSpPr>
        <p:spPr>
          <a:xfrm>
            <a:off x="457200" y="1600200"/>
            <a:ext cx="6781800" cy="4800600"/>
          </a:xfrm>
        </p:spPr>
        <p:txBody>
          <a:bodyPr>
            <a:normAutofit/>
          </a:bodyPr>
          <a:lstStyle/>
          <a:p>
            <a:r>
              <a:rPr lang="en-US" dirty="0" smtClean="0"/>
              <a:t>Frame</a:t>
            </a:r>
          </a:p>
          <a:p>
            <a:pPr lvl="1"/>
            <a:r>
              <a:rPr lang="en-US" dirty="0" smtClean="0"/>
              <a:t>For convenient assembly, the robot is constructed out of 80x20 aluminum framing. This “T” slotted aluminum extrusion is used so that mounted components could be easily attached and adjusted.</a:t>
            </a:r>
          </a:p>
          <a:p>
            <a:pPr lvl="1"/>
            <a:r>
              <a:rPr lang="en-US" dirty="0" smtClean="0"/>
              <a:t>On either end of the center column of the frame are two orthogonal forks that serve as mountings for the bicycle hub motors. For disassembly and shipment these hub motors are also detachable from both the motor controller and the frame. Similar to bicycles, but on a longer dimension, the two forks include channels for which the keyed shafts of the tires to slide in and out of place. Using a large set of pliers, one can either tighten or loosen the threaded shaft of the tiers for assembly.</a:t>
            </a:r>
          </a:p>
        </p:txBody>
      </p:sp>
      <p:pic>
        <p:nvPicPr>
          <p:cNvPr id="7171" name="Picture 3" descr="C:\Users\whitemrj\Desktop\FinalDesign3.bmp"/>
          <p:cNvPicPr>
            <a:picLocks noChangeAspect="1" noChangeArrowheads="1"/>
          </p:cNvPicPr>
          <p:nvPr/>
        </p:nvPicPr>
        <p:blipFill rotWithShape="1">
          <a:blip r:embed="rId2">
            <a:extLst>
              <a:ext uri="{BEBA8EAE-BF5A-486C-A8C5-ECC9F3942E4B}">
                <a14:imgProps xmlns:a14="http://schemas.microsoft.com/office/drawing/2010/main">
                  <a14:imgLayer r:embed="rId3">
                    <a14:imgEffect>
                      <a14:backgroundRemoval t="2732" b="98244" l="35073" r="60647"/>
                    </a14:imgEffect>
                  </a14:imgLayer>
                </a14:imgProps>
              </a:ext>
              <a:ext uri="{28A0092B-C50C-407E-A947-70E740481C1C}">
                <a14:useLocalDpi xmlns:a14="http://schemas.microsoft.com/office/drawing/2010/main" val="0"/>
              </a:ext>
            </a:extLst>
          </a:blip>
          <a:srcRect l="31974" r="36053"/>
          <a:stretch/>
        </p:blipFill>
        <p:spPr bwMode="auto">
          <a:xfrm>
            <a:off x="6096000" y="-228600"/>
            <a:ext cx="3415689" cy="571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39531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Assembly</a:t>
            </a:r>
          </a:p>
        </p:txBody>
      </p:sp>
      <p:sp>
        <p:nvSpPr>
          <p:cNvPr id="3" name="Content Placeholder 2"/>
          <p:cNvSpPr>
            <a:spLocks noGrp="1"/>
          </p:cNvSpPr>
          <p:nvPr>
            <p:ph idx="1"/>
          </p:nvPr>
        </p:nvSpPr>
        <p:spPr/>
        <p:txBody>
          <a:bodyPr>
            <a:normAutofit/>
          </a:bodyPr>
          <a:lstStyle/>
          <a:p>
            <a:r>
              <a:rPr lang="en-US" dirty="0" smtClean="0"/>
              <a:t>Motors</a:t>
            </a:r>
          </a:p>
          <a:p>
            <a:pPr lvl="1"/>
            <a:r>
              <a:rPr lang="en-US" dirty="0" smtClean="0"/>
              <a:t>The motors on the robot are in fact Chinese E bike hub motors used in electrifying bicycles and motorized scooters. Similar to buy tires, the motors use keyed threaded shafts to interconnect with a mounting fixture. </a:t>
            </a:r>
            <a:r>
              <a:rPr lang="en-US" dirty="0"/>
              <a:t>Because the forks </a:t>
            </a:r>
            <a:r>
              <a:rPr lang="en-US" dirty="0" smtClean="0"/>
              <a:t>that tighten </a:t>
            </a:r>
            <a:r>
              <a:rPr lang="en-US" dirty="0"/>
              <a:t>around </a:t>
            </a:r>
            <a:r>
              <a:rPr lang="en-US" dirty="0" smtClean="0"/>
              <a:t>the shaft</a:t>
            </a:r>
            <a:r>
              <a:rPr lang="en-US" dirty="0"/>
              <a:t>, it is important that the shaft and spacers are properly lubricated to prevent large amounts of static friction</a:t>
            </a:r>
            <a:r>
              <a:rPr lang="en-US" dirty="0" smtClean="0"/>
              <a:t>. Static friction buildup can slow response times and dampen control effort reducing the stability of the unicycle.</a:t>
            </a:r>
          </a:p>
          <a:p>
            <a:pPr lvl="1"/>
            <a:r>
              <a:rPr lang="en-US" dirty="0" smtClean="0"/>
              <a:t>The motors interface with the </a:t>
            </a:r>
            <a:r>
              <a:rPr lang="en-US" dirty="0" err="1" smtClean="0"/>
              <a:t>RoboteQ</a:t>
            </a:r>
            <a:r>
              <a:rPr lang="en-US" dirty="0"/>
              <a:t> motor controller </a:t>
            </a:r>
            <a:r>
              <a:rPr lang="en-US" dirty="0" smtClean="0"/>
              <a:t>poll conductors for </a:t>
            </a:r>
            <a:r>
              <a:rPr lang="en-US" dirty="0"/>
              <a:t>three phase power </a:t>
            </a:r>
            <a:r>
              <a:rPr lang="en-US" dirty="0" smtClean="0"/>
              <a:t>and </a:t>
            </a:r>
            <a:r>
              <a:rPr lang="en-US" dirty="0"/>
              <a:t>a </a:t>
            </a:r>
            <a:r>
              <a:rPr lang="en-US" dirty="0" smtClean="0"/>
              <a:t>DB9 connector for hall sensor feedback. The connectors are color-coded to prevent accidentally swapping channel connections. </a:t>
            </a:r>
            <a:endParaRPr lang="en-US" dirty="0"/>
          </a:p>
          <a:p>
            <a:pPr lvl="1"/>
            <a:endParaRPr lang="en-US" dirty="0" smtClean="0"/>
          </a:p>
        </p:txBody>
      </p:sp>
      <p:pic>
        <p:nvPicPr>
          <p:cNvPr id="9218" name="Picture 2" descr="C:\Users\whitemrj\Downloads\740164_356173361156203_1935829571_o.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67757" t="33889" b="23205"/>
          <a:stretch/>
        </p:blipFill>
        <p:spPr bwMode="auto">
          <a:xfrm>
            <a:off x="7239000" y="152400"/>
            <a:ext cx="1736969" cy="1733516"/>
          </a:xfrm>
          <a:prstGeom prst="rect">
            <a:avLst/>
          </a:prstGeom>
          <a:noFill/>
          <a:effectLst>
            <a:innerShdw blurRad="63500" dist="50800" dir="18900000">
              <a:prstClr val="black">
                <a:alpha val="50000"/>
              </a:prstClr>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4260363"/>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Adjacency">
  <a:themeElements>
    <a:clrScheme name="Adjacency">
      <a:dk1>
        <a:srgbClr val="2F2B20"/>
      </a:dk1>
      <a:lt1>
        <a:srgbClr val="FFFFFF"/>
      </a:lt1>
      <a:dk2>
        <a:srgbClr val="675E47"/>
      </a:dk2>
      <a:lt2>
        <a:srgbClr val="DFDCB7"/>
      </a:lt2>
      <a:accent1>
        <a:srgbClr val="A9A57C"/>
      </a:accent1>
      <a:accent2>
        <a:srgbClr val="9CBEBD"/>
      </a:accent2>
      <a:accent3>
        <a:srgbClr val="D2CB6C"/>
      </a:accent3>
      <a:accent4>
        <a:srgbClr val="95A39D"/>
      </a:accent4>
      <a:accent5>
        <a:srgbClr val="C89F5D"/>
      </a:accent5>
      <a:accent6>
        <a:srgbClr val="B1A089"/>
      </a:accent6>
      <a:hlink>
        <a:srgbClr val="D25814"/>
      </a:hlink>
      <a:folHlink>
        <a:srgbClr val="849A0A"/>
      </a:folHlink>
    </a:clrScheme>
    <a:fontScheme name="Office">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djacency">
      <a:fillStyleLst>
        <a:solidFill>
          <a:schemeClr val="phClr"/>
        </a:solidFill>
        <a:solidFill>
          <a:schemeClr val="phClr">
            <a:tint val="55000"/>
          </a:schemeClr>
        </a:solidFill>
        <a:solidFill>
          <a:schemeClr val="phClr"/>
        </a:solidFill>
      </a:fillStyleLst>
      <a:lnStyleLst>
        <a:ln w="12700"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blurRad="50800" dist="25400" algn="bl" rotWithShape="0">
              <a:srgbClr val="000000">
                <a:alpha val="60000"/>
              </a:srgbClr>
            </a:outerShdw>
          </a:effectLst>
        </a:effectStyle>
        <a:effectStyle>
          <a:effectLst/>
          <a:scene3d>
            <a:camera prst="orthographicFront">
              <a:rot lat="0" lon="0" rev="0"/>
            </a:camera>
            <a:lightRig rig="brightRoom" dir="tl">
              <a:rot lat="0" lon="0" rev="1800000"/>
            </a:lightRig>
          </a:scene3d>
          <a:sp3d contourW="10160" prstMaterial="dkEdge">
            <a:bevelT w="38100" h="50800" prst="angle"/>
            <a:contourClr>
              <a:schemeClr val="phClr">
                <a:shade val="40000"/>
                <a:satMod val="150000"/>
              </a:schemeClr>
            </a:contourClr>
          </a:sp3d>
        </a:effectStyle>
      </a:effectStyleLst>
      <a:bgFillStyleLst>
        <a:solidFill>
          <a:schemeClr val="phClr"/>
        </a:solidFill>
        <a:gradFill rotWithShape="1">
          <a:gsLst>
            <a:gs pos="0">
              <a:schemeClr val="phClr">
                <a:tint val="90000"/>
              </a:schemeClr>
            </a:gs>
            <a:gs pos="75000">
              <a:schemeClr val="phClr">
                <a:shade val="100000"/>
                <a:satMod val="115000"/>
              </a:schemeClr>
            </a:gs>
            <a:gs pos="100000">
              <a:schemeClr val="phClr">
                <a:shade val="70000"/>
                <a:satMod val="130000"/>
              </a:schemeClr>
            </a:gs>
          </a:gsLst>
          <a:path path="circle">
            <a:fillToRect l="20000" t="50000" r="100000" b="50000"/>
          </a:path>
        </a:gradFill>
        <a:blipFill rotWithShape="1">
          <a:blip xmlns:r="http://schemas.openxmlformats.org/officeDocument/2006/relationships" r:embed="rId1">
            <a:duotone>
              <a:schemeClr val="phClr">
                <a:tint val="97000"/>
              </a:schemeClr>
              <a:schemeClr val="phClr">
                <a:shade val="96000"/>
              </a:schemeClr>
            </a:duotone>
          </a:blip>
          <a:tile tx="0" ty="0" sx="32000" sy="32000" flip="none"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Adjacency</Template>
  <TotalTime>2450</TotalTime>
  <Words>760</Words>
  <Application>Microsoft Office PowerPoint</Application>
  <PresentationFormat>On-screen Show (4:3)</PresentationFormat>
  <Paragraphs>110</Paragraphs>
  <Slides>19</Slides>
  <Notes>0</Notes>
  <HiddenSlides>0</HiddenSlides>
  <MMClips>0</MMClips>
  <ScaleCrop>false</ScaleCrop>
  <HeadingPairs>
    <vt:vector size="4" baseType="variant">
      <vt:variant>
        <vt:lpstr>Theme</vt:lpstr>
      </vt:variant>
      <vt:variant>
        <vt:i4>1</vt:i4>
      </vt:variant>
      <vt:variant>
        <vt:lpstr>Slide Titles</vt:lpstr>
      </vt:variant>
      <vt:variant>
        <vt:i4>19</vt:i4>
      </vt:variant>
    </vt:vector>
  </HeadingPairs>
  <TitlesOfParts>
    <vt:vector size="20" baseType="lpstr">
      <vt:lpstr>Adjacency</vt:lpstr>
      <vt:lpstr>Simple Operation Manual</vt:lpstr>
      <vt:lpstr>Index</vt:lpstr>
      <vt:lpstr>Safety</vt:lpstr>
      <vt:lpstr>Safety</vt:lpstr>
      <vt:lpstr>Quick Start</vt:lpstr>
      <vt:lpstr>Quick Start</vt:lpstr>
      <vt:lpstr>Assembly</vt:lpstr>
      <vt:lpstr>Assembly</vt:lpstr>
      <vt:lpstr>Assembly</vt:lpstr>
      <vt:lpstr>Assembly</vt:lpstr>
      <vt:lpstr>Assembly</vt:lpstr>
      <vt:lpstr>Maintenance</vt:lpstr>
      <vt:lpstr>Demoing</vt:lpstr>
      <vt:lpstr>Demoing</vt:lpstr>
      <vt:lpstr>Demoing</vt:lpstr>
      <vt:lpstr>Demoing</vt:lpstr>
      <vt:lpstr>Demoing</vt:lpstr>
      <vt:lpstr>Demoing</vt:lpstr>
      <vt:lpstr>Notes</vt:lpstr>
    </vt:vector>
  </TitlesOfParts>
  <Company>Rose-Hulman Institute of Technology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Operation Manual</dc:title>
  <dc:creator>Ruffin J White-Magner</dc:creator>
  <cp:lastModifiedBy>Ruffin J White-Magner</cp:lastModifiedBy>
  <cp:revision>34</cp:revision>
  <dcterms:created xsi:type="dcterms:W3CDTF">2013-05-13T18:35:45Z</dcterms:created>
  <dcterms:modified xsi:type="dcterms:W3CDTF">2013-05-15T11:25:52Z</dcterms:modified>
</cp:coreProperties>
</file>